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Default Extension="jpeg" ContentType="image/jpeg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63" r:id="rId5"/>
    <p:sldId id="296" r:id="rId6"/>
    <p:sldId id="297" r:id="rId7"/>
    <p:sldId id="295" r:id="rId8"/>
    <p:sldId id="291" r:id="rId9"/>
    <p:sldId id="265" r:id="rId10"/>
    <p:sldId id="267" r:id="rId11"/>
    <p:sldId id="270" r:id="rId12"/>
    <p:sldId id="259" r:id="rId13"/>
    <p:sldId id="268" r:id="rId14"/>
    <p:sldId id="269" r:id="rId15"/>
    <p:sldId id="271" r:id="rId16"/>
    <p:sldId id="292" r:id="rId17"/>
    <p:sldId id="261" r:id="rId18"/>
    <p:sldId id="298" r:id="rId19"/>
    <p:sldId id="273" r:id="rId20"/>
    <p:sldId id="275" r:id="rId21"/>
    <p:sldId id="300" r:id="rId22"/>
    <p:sldId id="274" r:id="rId23"/>
    <p:sldId id="284" r:id="rId24"/>
    <p:sldId id="289" r:id="rId25"/>
    <p:sldId id="276" r:id="rId26"/>
    <p:sldId id="293" r:id="rId27"/>
    <p:sldId id="277" r:id="rId28"/>
    <p:sldId id="278" r:id="rId29"/>
    <p:sldId id="287" r:id="rId30"/>
    <p:sldId id="282" r:id="rId31"/>
    <p:sldId id="286" r:id="rId32"/>
    <p:sldId id="281" r:id="rId33"/>
    <p:sldId id="290" r:id="rId34"/>
    <p:sldId id="280" r:id="rId35"/>
    <p:sldId id="279" r:id="rId36"/>
    <p:sldId id="283" r:id="rId37"/>
    <p:sldId id="285" r:id="rId38"/>
    <p:sldId id="288" r:id="rId39"/>
  </p:sldIdLst>
  <p:sldSz cx="9144000" cy="6858000" type="screen4x3"/>
  <p:notesSz cx="9931400" cy="14351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6600"/>
    <a:srgbClr val="993300"/>
    <a:srgbClr val="000099"/>
    <a:srgbClr val="FF6600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9118" autoAdjust="0"/>
    <p:restoredTop sz="94679" autoAdjust="0"/>
  </p:normalViewPr>
  <p:slideViewPr>
    <p:cSldViewPr>
      <p:cViewPr>
        <p:scale>
          <a:sx n="60" d="100"/>
          <a:sy n="60" d="100"/>
        </p:scale>
        <p:origin x="-1304" y="-1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36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Relationship Id="rId2" Type="http://schemas.openxmlformats.org/officeDocument/2006/relationships/image" Target="../media/image30.wmf"/><Relationship Id="rId3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717550"/>
          </a:xfrm>
          <a:prstGeom prst="rect">
            <a:avLst/>
          </a:prstGeom>
        </p:spPr>
        <p:txBody>
          <a:bodyPr vert="horz" lIns="138751" tIns="69376" rIns="138751" bIns="69376" rtlCol="0"/>
          <a:lstStyle>
            <a:lvl1pPr algn="l">
              <a:defRPr sz="18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625495" y="0"/>
            <a:ext cx="4303607" cy="717550"/>
          </a:xfrm>
          <a:prstGeom prst="rect">
            <a:avLst/>
          </a:prstGeom>
        </p:spPr>
        <p:txBody>
          <a:bodyPr vert="horz" lIns="138751" tIns="69376" rIns="138751" bIns="69376" rtlCol="0"/>
          <a:lstStyle>
            <a:lvl1pPr algn="r">
              <a:defRPr sz="1800"/>
            </a:lvl1pPr>
          </a:lstStyle>
          <a:p>
            <a:fld id="{20EF95EE-4A90-4286-A895-439EF26E2529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13630959"/>
            <a:ext cx="4303607" cy="717550"/>
          </a:xfrm>
          <a:prstGeom prst="rect">
            <a:avLst/>
          </a:prstGeom>
        </p:spPr>
        <p:txBody>
          <a:bodyPr vert="horz" lIns="138751" tIns="69376" rIns="138751" bIns="69376" rtlCol="0" anchor="b"/>
          <a:lstStyle>
            <a:lvl1pPr algn="l">
              <a:defRPr sz="18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625495" y="13630959"/>
            <a:ext cx="4303607" cy="717550"/>
          </a:xfrm>
          <a:prstGeom prst="rect">
            <a:avLst/>
          </a:prstGeom>
        </p:spPr>
        <p:txBody>
          <a:bodyPr vert="horz" lIns="138751" tIns="69376" rIns="138751" bIns="69376" rtlCol="0" anchor="b"/>
          <a:lstStyle>
            <a:lvl1pPr algn="r">
              <a:defRPr sz="1800"/>
            </a:lvl1pPr>
          </a:lstStyle>
          <a:p>
            <a:fld id="{6AA753B3-11AE-4A72-BDD0-748E11F06419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717550"/>
          </a:xfrm>
          <a:prstGeom prst="rect">
            <a:avLst/>
          </a:prstGeom>
        </p:spPr>
        <p:txBody>
          <a:bodyPr vert="horz" lIns="138751" tIns="69376" rIns="138751" bIns="69376" rtlCol="0"/>
          <a:lstStyle>
            <a:lvl1pPr algn="l">
              <a:defRPr sz="18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5495" y="0"/>
            <a:ext cx="4303607" cy="717550"/>
          </a:xfrm>
          <a:prstGeom prst="rect">
            <a:avLst/>
          </a:prstGeom>
        </p:spPr>
        <p:txBody>
          <a:bodyPr vert="horz" lIns="138751" tIns="69376" rIns="138751" bIns="69376" rtlCol="0"/>
          <a:lstStyle>
            <a:lvl1pPr algn="r">
              <a:defRPr sz="1800"/>
            </a:lvl1pPr>
          </a:lstStyle>
          <a:p>
            <a:fld id="{C1AB6B9A-8819-41F7-B5FD-5C79923C12E9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7950" y="1076325"/>
            <a:ext cx="7175500" cy="5381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51" tIns="69376" rIns="138751" bIns="69376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3140" y="6816725"/>
            <a:ext cx="7945120" cy="6457950"/>
          </a:xfrm>
          <a:prstGeom prst="rect">
            <a:avLst/>
          </a:prstGeom>
        </p:spPr>
        <p:txBody>
          <a:bodyPr vert="horz" lIns="138751" tIns="69376" rIns="138751" bIns="69376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3630959"/>
            <a:ext cx="4303607" cy="717550"/>
          </a:xfrm>
          <a:prstGeom prst="rect">
            <a:avLst/>
          </a:prstGeom>
        </p:spPr>
        <p:txBody>
          <a:bodyPr vert="horz" lIns="138751" tIns="69376" rIns="138751" bIns="69376" rtlCol="0" anchor="b"/>
          <a:lstStyle>
            <a:lvl1pPr algn="l">
              <a:defRPr sz="18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5495" y="13630959"/>
            <a:ext cx="4303607" cy="717550"/>
          </a:xfrm>
          <a:prstGeom prst="rect">
            <a:avLst/>
          </a:prstGeom>
        </p:spPr>
        <p:txBody>
          <a:bodyPr vert="horz" lIns="138751" tIns="69376" rIns="138751" bIns="69376" rtlCol="0" anchor="b"/>
          <a:lstStyle>
            <a:lvl1pPr algn="r">
              <a:defRPr sz="1800"/>
            </a:lvl1pPr>
          </a:lstStyle>
          <a:p>
            <a:fld id="{F7EACD9A-50F5-431A-9106-138A521EE9CF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ACD9A-50F5-431A-9106-138A521EE9CF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r>
              <a:rPr lang="pt-BR" dirty="0" smtClean="0"/>
              <a:t> -  </a:t>
            </a:r>
            <a:fld id="{6F902B31-EF5D-45F3-BB71-E8BD7FA0D872}" type="slidenum">
              <a:rPr lang="pt-BR" smtClean="0"/>
              <a:pPr/>
              <a:t>‹#›</a:t>
            </a:fld>
            <a:endParaRPr lang="pt-BR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C00000"/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705F-246D-474E-9AFC-37A89036FEB6}" type="datetimeFigureOut">
              <a:rPr lang="pt-BR" smtClean="0"/>
              <a:pPr/>
              <a:t>5/11/13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2B31-EF5D-45F3-BB71-E8BD7FA0D87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B705F-246D-474E-9AFC-37A89036FEB6}" type="datetimeFigureOut">
              <a:rPr lang="pt-BR" smtClean="0"/>
              <a:pPr/>
              <a:t>5/11/13</a:t>
            </a:fld>
            <a:r>
              <a:rPr lang="pt-BR" dirty="0" smtClean="0"/>
              <a:t> -  </a:t>
            </a:r>
            <a:fld id="{6F902B31-EF5D-45F3-BB71-E8BD7FA0D872}" type="slidenum">
              <a:rPr lang="pt-BR" smtClean="0"/>
              <a:pPr/>
              <a:t>‹#›</a:t>
            </a:fld>
            <a:endParaRPr lang="pt-BR" dirty="0" smtClean="0"/>
          </a:p>
        </p:txBody>
      </p:sp>
      <p:pic>
        <p:nvPicPr>
          <p:cNvPr id="7" name="Picture 3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l="5715" t="16314" r="6191"/>
          <a:stretch>
            <a:fillRect/>
          </a:stretch>
        </p:blipFill>
        <p:spPr>
          <a:xfrm>
            <a:off x="0" y="72008"/>
            <a:ext cx="9144000" cy="13407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pct/pt/texts/pdf/pct.pdf" TargetMode="External"/><Relationship Id="rId4" Type="http://schemas.openxmlformats.org/officeDocument/2006/relationships/hyperlink" Target="http://www.wto.org/english/tratop_e/trips_e/t_agm0_e.htm" TargetMode="External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hyperlink" Target="http://download.finep.gov.br/imprensa/manual_de_oslo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4" Type="http://schemas.openxmlformats.org/officeDocument/2006/relationships/image" Target="../media/image26.wmf"/><Relationship Id="rId5" Type="http://schemas.openxmlformats.org/officeDocument/2006/relationships/image" Target="../media/image27.wmf"/><Relationship Id="rId6" Type="http://schemas.openxmlformats.org/officeDocument/2006/relationships/image" Target="../media/image28.w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ecd.org/science/innovationinsciencetechnologyandindustry/2095942.pd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orldwide.espacenet.com/advancedSearch?locale=en_EP" TargetMode="External"/><Relationship Id="rId4" Type="http://schemas.openxmlformats.org/officeDocument/2006/relationships/hyperlink" Target="https://register.epo.org/espacenet/advancedSearch?lng=en" TargetMode="External"/><Relationship Id="rId5" Type="http://schemas.openxmlformats.org/officeDocument/2006/relationships/hyperlink" Target="http://www.google.com/?tbm=pts" TargetMode="External"/><Relationship Id="rId6" Type="http://schemas.openxmlformats.org/officeDocument/2006/relationships/hyperlink" Target="http://patentscope.wipo.int/search/en/advancedSearch.jsf;jsessionid=EA69D5C1075AFCA90874183587F24AAC.wapp1" TargetMode="External"/><Relationship Id="rId7" Type="http://schemas.openxmlformats.org/officeDocument/2006/relationships/hyperlink" Target="http://www.intellogist.com/wiki/Main_Page" TargetMode="External"/><Relationship Id="rId8" Type="http://schemas.openxmlformats.org/officeDocument/2006/relationships/image" Target="../media/image34.w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ormulario.inpi.gov.br/MarcaPatente/jsp/servimg/servimg.jsp?BasePesquisa=Patentes)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atft.uspto.gov/netahtml/PTO/search-adv.htm" TargetMode="External"/><Relationship Id="rId4" Type="http://schemas.openxmlformats.org/officeDocument/2006/relationships/hyperlink" Target="http://appft1.uspto.gov/netahtml/PTO/search-adv.html" TargetMode="External"/><Relationship Id="rId5" Type="http://schemas.openxmlformats.org/officeDocument/2006/relationships/image" Target="../media/image35.w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ortal.uspto.gov/external/portal/pair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Biphor%20US20110301272.htm" TargetMode="External"/><Relationship Id="rId4" Type="http://schemas.openxmlformats.org/officeDocument/2006/relationships/hyperlink" Target="http://patentscope.wipo.int/search/en/detail.jsf?docId=WO2006024959&amp;recNum=211&amp;docAn=IB2005003349&amp;queryString=ALL:(nano%20fertilizer)&amp;maxRec=296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Biphor%20BRPI0514279A.pdf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wmf"/><Relationship Id="rId3" Type="http://schemas.openxmlformats.org/officeDocument/2006/relationships/image" Target="../media/image46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alto.gov.br/ccivil_03/leis/L9279.htm" TargetMode="External"/><Relationship Id="rId4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2" Type="http://schemas.openxmlformats.org/officeDocument/2006/relationships/hyperlink" Target="..%5C..%5CAbiquim%5CRA-Natura%202011-pt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Relationship Id="rId3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467544" y="3284984"/>
            <a:ext cx="8496944" cy="2160240"/>
          </a:xfrm>
        </p:spPr>
        <p:txBody>
          <a:bodyPr>
            <a:normAutofit/>
          </a:bodyPr>
          <a:lstStyle/>
          <a:p>
            <a:r>
              <a:rPr lang="pt-BR" sz="3600" b="1" dirty="0" smtClean="0">
                <a:solidFill>
                  <a:srgbClr val="C00000"/>
                </a:solidFill>
              </a:rPr>
              <a:t>Uso Estratégico de Patentes em </a:t>
            </a:r>
            <a:r>
              <a:rPr lang="pt-BR" sz="3600" b="1" dirty="0" err="1" smtClean="0">
                <a:solidFill>
                  <a:srgbClr val="C00000"/>
                </a:solidFill>
              </a:rPr>
              <a:t>PD&amp;I</a:t>
            </a:r>
            <a:r>
              <a:rPr lang="pt-BR" sz="3600" b="1" dirty="0" smtClean="0">
                <a:solidFill>
                  <a:srgbClr val="C00000"/>
                </a:solidFill>
              </a:rPr>
              <a:t> </a:t>
            </a:r>
            <a:r>
              <a:rPr lang="pt-BR" sz="1400" b="1" dirty="0" smtClean="0"/>
              <a:t/>
            </a:r>
            <a:br>
              <a:rPr lang="pt-BR" sz="1400" b="1" dirty="0" smtClean="0"/>
            </a:br>
            <a:r>
              <a:rPr lang="pt-BR" sz="1400" b="1" dirty="0" smtClean="0"/>
              <a:t/>
            </a:r>
            <a:br>
              <a:rPr lang="pt-BR" sz="1400" b="1" dirty="0" smtClean="0"/>
            </a:br>
            <a:r>
              <a:rPr lang="pt-BR" sz="3000" b="1" i="1" dirty="0" smtClean="0"/>
              <a:t>Conceitos</a:t>
            </a:r>
            <a:r>
              <a:rPr lang="pt-BR" sz="3000" b="1" i="1" dirty="0"/>
              <a:t>, </a:t>
            </a:r>
            <a:r>
              <a:rPr lang="pt-BR" sz="3000" b="1" i="1" dirty="0" smtClean="0"/>
              <a:t>ferramentas </a:t>
            </a:r>
            <a:r>
              <a:rPr lang="pt-BR" sz="3000" b="1" i="1" dirty="0"/>
              <a:t>e </a:t>
            </a:r>
            <a:r>
              <a:rPr lang="pt-BR" sz="3000" b="1" i="1" dirty="0" smtClean="0"/>
              <a:t>técnicas </a:t>
            </a:r>
            <a:endParaRPr lang="pt-BR" sz="3000" i="1" dirty="0"/>
          </a:p>
        </p:txBody>
      </p:sp>
      <p:sp>
        <p:nvSpPr>
          <p:cNvPr id="5" name="Retângulo 4"/>
          <p:cNvSpPr/>
          <p:nvPr/>
        </p:nvSpPr>
        <p:spPr>
          <a:xfrm>
            <a:off x="2411760" y="594928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/>
              <a:t>Campinas,  Maio </a:t>
            </a:r>
            <a:r>
              <a:rPr lang="pt-BR" dirty="0"/>
              <a:t>de </a:t>
            </a:r>
            <a:r>
              <a:rPr lang="pt-BR" dirty="0" smtClean="0"/>
              <a:t>2013 </a:t>
            </a:r>
            <a:endParaRPr lang="pt-BR" dirty="0"/>
          </a:p>
        </p:txBody>
      </p:sp>
      <p:pic>
        <p:nvPicPr>
          <p:cNvPr id="3074" name="Picture 2" descr="C:\Users\yara.csordas\AppData\Local\Microsoft\Windows\Temporary Internet Files\Content.IE5\RGZ0R8EB\MC9000788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554360"/>
            <a:ext cx="2828925" cy="2514600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3851920" y="5517232"/>
            <a:ext cx="1728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Yara</a:t>
            </a:r>
            <a:r>
              <a:rPr lang="pt-BR" sz="2200" b="1" dirty="0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 </a:t>
            </a:r>
            <a:r>
              <a:rPr lang="pt-BR" sz="2200" b="1" dirty="0" err="1" smtClean="0">
                <a:solidFill>
                  <a:schemeClr val="accent2">
                    <a:lumMod val="50000"/>
                  </a:schemeClr>
                </a:solidFill>
                <a:latin typeface="Baskerville Old Face" pitchFamily="18" charset="0"/>
              </a:rPr>
              <a:t>Csordas</a:t>
            </a:r>
            <a:endParaRPr lang="pt-BR" sz="2200" b="1" dirty="0">
              <a:solidFill>
                <a:schemeClr val="accent2">
                  <a:lumMod val="50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 smtClean="0"/>
              <a:t>Conceitos Básicos </a:t>
            </a:r>
            <a:endParaRPr lang="pt-BR" sz="3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711349"/>
            <a:ext cx="800323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sz="2700" b="1" dirty="0" smtClean="0">
                <a:solidFill>
                  <a:srgbClr val="C00000"/>
                </a:solidFill>
              </a:rPr>
              <a:t>O que é patenteável  </a:t>
            </a:r>
            <a:r>
              <a:rPr lang="pt-BR" sz="2500" b="1" dirty="0" smtClean="0">
                <a:solidFill>
                  <a:srgbClr val="C00000"/>
                </a:solidFill>
              </a:rPr>
              <a:t>(Art. 8 e 9)</a:t>
            </a:r>
            <a:endParaRPr lang="pt-BR" sz="2500" dirty="0" smtClean="0"/>
          </a:p>
          <a:p>
            <a:pPr>
              <a:spcBef>
                <a:spcPts val="1200"/>
              </a:spcBef>
            </a:pPr>
            <a:r>
              <a:rPr lang="pt-BR" sz="2400" dirty="0" smtClean="0">
                <a:solidFill>
                  <a:srgbClr val="006600"/>
                </a:solidFill>
              </a:rPr>
              <a:t>Novidade   </a:t>
            </a:r>
            <a:r>
              <a:rPr lang="pt-BR" sz="2400" dirty="0" smtClean="0">
                <a:solidFill>
                  <a:srgbClr val="000099"/>
                </a:solidFill>
              </a:rPr>
              <a:t>                 		</a:t>
            </a:r>
            <a:r>
              <a:rPr lang="pt-BR" sz="2400" dirty="0" smtClean="0"/>
              <a:t>(exceção:  </a:t>
            </a:r>
            <a:r>
              <a:rPr lang="pt-BR" sz="2400" i="1" dirty="0" smtClean="0"/>
              <a:t>Período de Graça</a:t>
            </a:r>
            <a:r>
              <a:rPr lang="pt-BR" sz="2400" dirty="0" smtClean="0"/>
              <a:t>)</a:t>
            </a:r>
          </a:p>
          <a:p>
            <a:r>
              <a:rPr lang="pt-BR" sz="2400" dirty="0" smtClean="0">
                <a:solidFill>
                  <a:srgbClr val="006600"/>
                </a:solidFill>
              </a:rPr>
              <a:t>Atividade inventiva    </a:t>
            </a:r>
            <a:r>
              <a:rPr lang="pt-BR" sz="2400" dirty="0" smtClean="0">
                <a:solidFill>
                  <a:srgbClr val="000099"/>
                </a:solidFill>
              </a:rPr>
              <a:t>	</a:t>
            </a:r>
            <a:r>
              <a:rPr lang="pt-BR" sz="2400" dirty="0" smtClean="0"/>
              <a:t>(não decorre do Estado da Técnica)</a:t>
            </a:r>
          </a:p>
          <a:p>
            <a:r>
              <a:rPr lang="pt-BR" sz="2400" dirty="0" smtClean="0">
                <a:solidFill>
                  <a:srgbClr val="006600"/>
                </a:solidFill>
              </a:rPr>
              <a:t>Aplicação industrial ou utilidade</a:t>
            </a:r>
          </a:p>
          <a:p>
            <a:pPr>
              <a:buNone/>
            </a:pPr>
            <a:endParaRPr lang="pt-BR" sz="27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pt-BR" sz="2700" b="1" dirty="0" smtClean="0">
                <a:solidFill>
                  <a:srgbClr val="C00000"/>
                </a:solidFill>
              </a:rPr>
              <a:t>Estado da Técnica, da Arte ou </a:t>
            </a:r>
            <a:r>
              <a:rPr lang="pt-BR" sz="2700" b="1" i="1" dirty="0">
                <a:solidFill>
                  <a:srgbClr val="C00000"/>
                </a:solidFill>
              </a:rPr>
              <a:t>P</a:t>
            </a:r>
            <a:r>
              <a:rPr lang="pt-BR" sz="2700" b="1" i="1" dirty="0" smtClean="0">
                <a:solidFill>
                  <a:srgbClr val="C00000"/>
                </a:solidFill>
              </a:rPr>
              <a:t>rior </a:t>
            </a:r>
            <a:r>
              <a:rPr lang="pt-BR" sz="2700" b="1" i="1" dirty="0" err="1" smtClean="0">
                <a:solidFill>
                  <a:srgbClr val="C00000"/>
                </a:solidFill>
              </a:rPr>
              <a:t>Art</a:t>
            </a:r>
            <a:r>
              <a:rPr lang="pt-BR" sz="2700" b="1" i="1" dirty="0" smtClean="0">
                <a:solidFill>
                  <a:srgbClr val="C00000"/>
                </a:solidFill>
              </a:rPr>
              <a:t>   </a:t>
            </a:r>
            <a:r>
              <a:rPr lang="pt-BR" sz="2500" b="1" dirty="0" smtClean="0">
                <a:solidFill>
                  <a:srgbClr val="C00000"/>
                </a:solidFill>
              </a:rPr>
              <a:t>(§1°, Art. 11)</a:t>
            </a:r>
            <a:endParaRPr lang="pt-BR" sz="2500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pt-BR" sz="2400" dirty="0" smtClean="0"/>
              <a:t>Todo conhecimento existente</a:t>
            </a:r>
            <a:r>
              <a:rPr lang="pt-BR" sz="2400" b="1" dirty="0" smtClean="0"/>
              <a:t> descrito e disponível ao público </a:t>
            </a:r>
            <a:r>
              <a:rPr lang="pt-BR" sz="2400" dirty="0" smtClean="0">
                <a:solidFill>
                  <a:srgbClr val="006600"/>
                </a:solidFill>
              </a:rPr>
              <a:t>até a data</a:t>
            </a:r>
            <a:r>
              <a:rPr lang="pt-BR" sz="2400" dirty="0" smtClean="0"/>
              <a:t> do depósito da patente. </a:t>
            </a:r>
          </a:p>
          <a:p>
            <a:pPr algn="just">
              <a:buNone/>
            </a:pPr>
            <a:endParaRPr lang="pt-BR" sz="2400" dirty="0" smtClean="0"/>
          </a:p>
          <a:p>
            <a:pPr algn="just">
              <a:buNone/>
            </a:pPr>
            <a:r>
              <a:rPr lang="pt-BR" sz="2700" b="1" dirty="0" smtClean="0">
                <a:solidFill>
                  <a:srgbClr val="C00000"/>
                </a:solidFill>
              </a:rPr>
              <a:t>Período </a:t>
            </a:r>
            <a:r>
              <a:rPr lang="pt-BR" sz="2700" b="1" dirty="0">
                <a:solidFill>
                  <a:srgbClr val="C00000"/>
                </a:solidFill>
              </a:rPr>
              <a:t>de </a:t>
            </a:r>
            <a:r>
              <a:rPr lang="pt-BR" sz="2700" b="1" dirty="0" smtClean="0">
                <a:solidFill>
                  <a:srgbClr val="C00000"/>
                </a:solidFill>
              </a:rPr>
              <a:t>Graça</a:t>
            </a:r>
            <a:endParaRPr lang="pt-BR" sz="2700" b="1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pt-PT" sz="2400" dirty="0" smtClean="0"/>
              <a:t>Proteção para publicação originada do próprio inventor ou de terceiros que tenham adquirido a informação </a:t>
            </a:r>
            <a:r>
              <a:rPr lang="pt-PT" sz="2400" dirty="0" smtClean="0">
                <a:solidFill>
                  <a:srgbClr val="006600"/>
                </a:solidFill>
              </a:rPr>
              <a:t>a partir do próprio inventor </a:t>
            </a:r>
            <a:r>
              <a:rPr lang="pt-PT" sz="2400" b="1" dirty="0" smtClean="0"/>
              <a:t>até um ano antes do depósito do pedido de patente.</a:t>
            </a:r>
            <a:endParaRPr lang="pt-BR" sz="2400" b="1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 smtClean="0"/>
              <a:t>Conceitos </a:t>
            </a:r>
            <a:r>
              <a:rPr lang="pt-BR" sz="3000" b="1" dirty="0"/>
              <a:t>Básicos </a:t>
            </a:r>
            <a:endParaRPr lang="pt-BR" sz="3000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6480720" cy="4968552"/>
          </a:xfrm>
        </p:spPr>
        <p:txBody>
          <a:bodyPr lIns="0" rIns="0">
            <a:noAutofit/>
          </a:bodyPr>
          <a:lstStyle/>
          <a:p>
            <a:pPr marL="342900" lvl="3" indent="-342900">
              <a:buNone/>
            </a:pPr>
            <a:r>
              <a:rPr lang="pt-BR" sz="2200" b="1" dirty="0">
                <a:solidFill>
                  <a:srgbClr val="C00000"/>
                </a:solidFill>
              </a:rPr>
              <a:t>O que é não é </a:t>
            </a:r>
            <a:r>
              <a:rPr lang="pt-BR" sz="2200" b="1" dirty="0" smtClean="0">
                <a:solidFill>
                  <a:srgbClr val="C00000"/>
                </a:solidFill>
              </a:rPr>
              <a:t>patenteável   </a:t>
            </a:r>
            <a:r>
              <a:rPr lang="pt-BR" b="1" dirty="0" smtClean="0"/>
              <a:t>(Art. 18)</a:t>
            </a:r>
            <a:endParaRPr lang="pt-BR" dirty="0" smtClean="0"/>
          </a:p>
          <a:p>
            <a:pPr marL="180000" indent="-180000" algn="just"/>
            <a:r>
              <a:rPr lang="pt-BR" sz="2000" dirty="0" smtClean="0">
                <a:latin typeface="+mj-lt"/>
              </a:rPr>
              <a:t>O </a:t>
            </a:r>
            <a:r>
              <a:rPr lang="pt-BR" sz="2000" dirty="0" smtClean="0">
                <a:solidFill>
                  <a:srgbClr val="006600"/>
                </a:solidFill>
                <a:latin typeface="+mj-lt"/>
              </a:rPr>
              <a:t>contrário à moral</a:t>
            </a:r>
            <a:r>
              <a:rPr lang="pt-BR" sz="2000" dirty="0" smtClean="0">
                <a:latin typeface="+mj-lt"/>
              </a:rPr>
              <a:t>, bons costumes e segurança, ordem e saúde públicas;</a:t>
            </a:r>
          </a:p>
          <a:p>
            <a:pPr marL="180000" indent="-180000" algn="just"/>
            <a:r>
              <a:rPr lang="pt-BR" sz="2000" dirty="0" smtClean="0">
                <a:latin typeface="+mj-lt"/>
              </a:rPr>
              <a:t>Substâncias, matérias, misturas, elementos ou produtos de qualquer espécie (</a:t>
            </a:r>
            <a:r>
              <a:rPr lang="pt-BR" sz="2000" dirty="0" smtClean="0">
                <a:solidFill>
                  <a:srgbClr val="006600"/>
                </a:solidFill>
                <a:latin typeface="+mj-lt"/>
              </a:rPr>
              <a:t>incluindo químicos</a:t>
            </a:r>
            <a:r>
              <a:rPr lang="pt-BR" sz="2000" dirty="0" smtClean="0">
                <a:latin typeface="+mj-lt"/>
              </a:rPr>
              <a:t>), a modificação de suas propriedades físico-químicas e seus respectivos processos de obtenção ou modificação, quando resultantes de transformação do núcleo atômico;  </a:t>
            </a:r>
          </a:p>
          <a:p>
            <a:pPr marL="180000" indent="-180000" algn="just"/>
            <a:r>
              <a:rPr lang="pt-BR" sz="2000" dirty="0" smtClean="0">
                <a:latin typeface="+mj-lt"/>
              </a:rPr>
              <a:t>O todo ou parte dos seres vivos, </a:t>
            </a:r>
            <a:r>
              <a:rPr lang="pt-BR" sz="2000" dirty="0" smtClean="0">
                <a:solidFill>
                  <a:srgbClr val="006600"/>
                </a:solidFill>
                <a:latin typeface="+mj-lt"/>
              </a:rPr>
              <a:t>exceto </a:t>
            </a:r>
            <a:r>
              <a:rPr lang="pt-BR" sz="2000" dirty="0" err="1" smtClean="0">
                <a:solidFill>
                  <a:srgbClr val="006600"/>
                </a:solidFill>
                <a:latin typeface="+mj-lt"/>
              </a:rPr>
              <a:t>microorganismos</a:t>
            </a:r>
            <a:r>
              <a:rPr lang="pt-BR" sz="2000" dirty="0" smtClean="0">
                <a:solidFill>
                  <a:srgbClr val="006600"/>
                </a:solidFill>
                <a:latin typeface="+mj-lt"/>
              </a:rPr>
              <a:t> transgênicos</a:t>
            </a:r>
            <a:r>
              <a:rPr lang="pt-BR" sz="2000" b="1" i="1" dirty="0" smtClean="0">
                <a:latin typeface="+mj-lt"/>
              </a:rPr>
              <a:t> </a:t>
            </a:r>
            <a:r>
              <a:rPr lang="pt-BR" sz="2000" dirty="0" smtClean="0">
                <a:latin typeface="+mj-lt"/>
              </a:rPr>
              <a:t>que atendam aos requisitos de </a:t>
            </a:r>
            <a:r>
              <a:rPr lang="pt-BR" sz="2000" dirty="0" err="1" smtClean="0">
                <a:latin typeface="+mj-lt"/>
              </a:rPr>
              <a:t>patenteabili-dade</a:t>
            </a:r>
            <a:r>
              <a:rPr lang="pt-BR" sz="2000" dirty="0" smtClean="0">
                <a:latin typeface="+mj-lt"/>
              </a:rPr>
              <a:t> e que não sejam mera descoberta. </a:t>
            </a:r>
          </a:p>
          <a:p>
            <a:pPr marL="180000" lvl="3" indent="-180000" algn="just">
              <a:buFont typeface="Arial" pitchFamily="34" charset="0"/>
              <a:buChar char="•"/>
            </a:pPr>
            <a:r>
              <a:rPr lang="pt-BR" dirty="0" smtClean="0">
                <a:latin typeface="+mj-lt"/>
              </a:rPr>
              <a:t>O que não se caracteriza como invenção: </a:t>
            </a:r>
            <a:r>
              <a:rPr lang="pt-BR" dirty="0" smtClean="0">
                <a:solidFill>
                  <a:srgbClr val="006600"/>
                </a:solidFill>
                <a:latin typeface="+mj-lt"/>
              </a:rPr>
              <a:t>propaganda, programas de televisão, rádio e internet, obras de arte e obras literárias, softwares, teorias, modelos, manuais de instrução e regras de jogos. </a:t>
            </a:r>
          </a:p>
        </p:txBody>
      </p:sp>
      <p:pic>
        <p:nvPicPr>
          <p:cNvPr id="4" name="Picture 2" descr="C:\Users\yara.csordas\AppData\Local\Microsoft\Windows\Temporary Internet Files\Content.IE5\O5Z33L4E\MC9002420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9439" y="3140967"/>
            <a:ext cx="1381033" cy="154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3728" y="418654"/>
            <a:ext cx="5040560" cy="922114"/>
          </a:xfrm>
        </p:spPr>
        <p:txBody>
          <a:bodyPr>
            <a:normAutofit/>
          </a:bodyPr>
          <a:lstStyle/>
          <a:p>
            <a:r>
              <a:rPr lang="pt-BR" sz="2800" b="1" dirty="0" smtClean="0"/>
              <a:t>Conceitos </a:t>
            </a:r>
            <a:r>
              <a:rPr lang="pt-BR" sz="2800" b="1" dirty="0"/>
              <a:t>Básicos </a:t>
            </a:r>
            <a:endParaRPr lang="pt-BR" sz="2800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864" y="1628800"/>
            <a:ext cx="8229600" cy="485313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pt-BR" sz="2200" b="1" i="1" dirty="0" smtClean="0">
                <a:solidFill>
                  <a:srgbClr val="C00000"/>
                </a:solidFill>
              </a:rPr>
              <a:t>Patente </a:t>
            </a:r>
            <a:r>
              <a:rPr lang="pt-BR" sz="2200" i="1" dirty="0"/>
              <a:t>é um título de propriedade que confere ao seu titular o direito de exclusividade de exploração de uma invenção, </a:t>
            </a:r>
            <a:r>
              <a:rPr lang="pt-BR" sz="2200" b="1" i="1" dirty="0">
                <a:solidFill>
                  <a:srgbClr val="006600"/>
                </a:solidFill>
              </a:rPr>
              <a:t>em um determinado território</a:t>
            </a:r>
            <a:r>
              <a:rPr lang="pt-BR" sz="2200" i="1" dirty="0"/>
              <a:t>, por um limitado período de tempo, em troca da descrição da invenção. </a:t>
            </a:r>
            <a:endParaRPr lang="pt-BR" sz="2200" i="1" dirty="0" smtClean="0"/>
          </a:p>
          <a:p>
            <a:pPr lvl="1">
              <a:spcBef>
                <a:spcPts val="1200"/>
              </a:spcBef>
              <a:buFont typeface="Wingdings" pitchFamily="2" charset="2"/>
              <a:buChar char="Ø"/>
            </a:pPr>
            <a:r>
              <a:rPr lang="pt-BR" sz="2000" dirty="0" smtClean="0"/>
              <a:t>Para </a:t>
            </a:r>
            <a:r>
              <a:rPr lang="pt-BR" sz="2000" dirty="0"/>
              <a:t>uma patente ter </a:t>
            </a:r>
            <a:r>
              <a:rPr lang="pt-BR" sz="2000" dirty="0">
                <a:solidFill>
                  <a:srgbClr val="006600"/>
                </a:solidFill>
              </a:rPr>
              <a:t>efeito</a:t>
            </a:r>
            <a:r>
              <a:rPr lang="pt-BR" sz="2000" dirty="0">
                <a:solidFill>
                  <a:srgbClr val="000099"/>
                </a:solidFill>
              </a:rPr>
              <a:t> </a:t>
            </a:r>
            <a:r>
              <a:rPr lang="pt-BR" sz="2000" dirty="0"/>
              <a:t>em um determinado país, deverá ser depositada e concedida </a:t>
            </a:r>
            <a:r>
              <a:rPr lang="pt-BR" sz="2000" dirty="0">
                <a:solidFill>
                  <a:srgbClr val="006600"/>
                </a:solidFill>
              </a:rPr>
              <a:t>naquele país</a:t>
            </a:r>
            <a:r>
              <a:rPr lang="pt-BR" sz="2000" dirty="0" smtClean="0">
                <a:solidFill>
                  <a:srgbClr val="000099"/>
                </a:solidFill>
              </a:rPr>
              <a:t>.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pt-BR" sz="2000" dirty="0" smtClean="0"/>
              <a:t>Diversos</a:t>
            </a:r>
            <a:r>
              <a:rPr lang="pt-BR" sz="2000" dirty="0" smtClean="0">
                <a:solidFill>
                  <a:srgbClr val="000099"/>
                </a:solidFill>
              </a:rPr>
              <a:t> </a:t>
            </a:r>
            <a:r>
              <a:rPr lang="pt-BR" sz="2000" dirty="0">
                <a:solidFill>
                  <a:srgbClr val="006600"/>
                </a:solidFill>
              </a:rPr>
              <a:t>Tratados Internacionais</a:t>
            </a:r>
            <a:r>
              <a:rPr lang="pt-BR" sz="2000" dirty="0">
                <a:solidFill>
                  <a:srgbClr val="000099"/>
                </a:solidFill>
              </a:rPr>
              <a:t>  </a:t>
            </a:r>
            <a:r>
              <a:rPr lang="pt-BR" sz="2000" dirty="0"/>
              <a:t>(acordos entre países</a:t>
            </a:r>
            <a:r>
              <a:rPr lang="pt-BR" sz="2000" dirty="0" smtClean="0"/>
              <a:t>)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pt-BR" sz="2000" dirty="0" smtClean="0">
                <a:solidFill>
                  <a:srgbClr val="006600"/>
                </a:solidFill>
              </a:rPr>
              <a:t>Direito de Reciprocidade</a:t>
            </a:r>
          </a:p>
          <a:p>
            <a:pPr lvl="1">
              <a:buNone/>
            </a:pPr>
            <a:endParaRPr lang="pt-PT" sz="400" b="1" dirty="0" smtClean="0">
              <a:solidFill>
                <a:srgbClr val="C00000"/>
              </a:solidFill>
            </a:endParaRPr>
          </a:p>
          <a:p>
            <a:pPr lvl="1">
              <a:spcBef>
                <a:spcPts val="3000"/>
              </a:spcBef>
              <a:buNone/>
            </a:pPr>
            <a:r>
              <a:rPr lang="pt-PT" sz="1800" b="1" dirty="0" smtClean="0">
                <a:solidFill>
                  <a:srgbClr val="C00000"/>
                </a:solidFill>
              </a:rPr>
              <a:t>				</a:t>
            </a:r>
            <a:r>
              <a:rPr lang="pt-PT" sz="1800" b="1" dirty="0" smtClean="0">
                <a:solidFill>
                  <a:srgbClr val="000099"/>
                </a:solidFill>
              </a:rPr>
              <a:t>                 </a:t>
            </a:r>
            <a:r>
              <a:rPr lang="pt-PT" sz="1600" b="1" dirty="0" smtClean="0">
                <a:solidFill>
                  <a:srgbClr val="000099"/>
                </a:solidFill>
              </a:rPr>
              <a:t>- </a:t>
            </a:r>
            <a:r>
              <a:rPr lang="pt-BR" sz="1600" b="1" i="1" dirty="0" smtClean="0">
                <a:solidFill>
                  <a:srgbClr val="000099"/>
                </a:solidFill>
                <a:hlinkClick r:id="rId3"/>
              </a:rPr>
              <a:t>Tratado de Cooperação em Matéria de Patentes</a:t>
            </a:r>
            <a:endParaRPr lang="pt-PT" sz="1600" b="1" dirty="0" smtClean="0">
              <a:solidFill>
                <a:srgbClr val="000099"/>
              </a:solidFill>
            </a:endParaRPr>
          </a:p>
          <a:p>
            <a:pPr lvl="1">
              <a:spcBef>
                <a:spcPts val="1800"/>
              </a:spcBef>
              <a:buNone/>
            </a:pPr>
            <a:r>
              <a:rPr lang="pt-PT" sz="1600" b="1" dirty="0" smtClean="0">
                <a:solidFill>
                  <a:srgbClr val="000099"/>
                </a:solidFill>
              </a:rPr>
              <a:t>				                 - </a:t>
            </a:r>
            <a:r>
              <a:rPr lang="pt-PT" sz="1600" b="1" i="1" dirty="0" smtClean="0">
                <a:solidFill>
                  <a:srgbClr val="000099"/>
                </a:solidFill>
                <a:hlinkClick r:id="rId4"/>
              </a:rPr>
              <a:t>Agreement on Trade-Related Aspects of Intellectual </a:t>
            </a:r>
            <a:endParaRPr lang="pt-PT" sz="1600" b="1" i="1" dirty="0" smtClean="0">
              <a:solidFill>
                <a:srgbClr val="000099"/>
              </a:solidFill>
            </a:endParaRPr>
          </a:p>
          <a:p>
            <a:pPr lvl="1">
              <a:buNone/>
            </a:pPr>
            <a:r>
              <a:rPr lang="pt-PT" sz="1600" b="1" i="1" dirty="0" smtClean="0">
                <a:solidFill>
                  <a:srgbClr val="000099"/>
                </a:solidFill>
              </a:rPr>
              <a:t>                                                                  </a:t>
            </a:r>
            <a:r>
              <a:rPr lang="pt-PT" sz="1600" b="1" i="1" u="sng" dirty="0" smtClean="0">
                <a:solidFill>
                  <a:srgbClr val="000099"/>
                </a:solidFill>
              </a:rPr>
              <a:t>Property Rights </a:t>
            </a:r>
            <a:r>
              <a:rPr lang="pt-PT" sz="1600" b="1" i="1" dirty="0" smtClean="0">
                <a:solidFill>
                  <a:srgbClr val="000099"/>
                </a:solidFill>
              </a:rPr>
              <a:t>  </a:t>
            </a:r>
            <a:r>
              <a:rPr lang="pt-PT" sz="1600" b="1" dirty="0" smtClean="0">
                <a:solidFill>
                  <a:srgbClr val="000099"/>
                </a:solidFill>
              </a:rPr>
              <a:t>(Organização Mundial do Comércio)</a:t>
            </a:r>
            <a:endParaRPr lang="pt-BR" sz="1600" b="1" dirty="0">
              <a:solidFill>
                <a:srgbClr val="C00000"/>
              </a:solidFill>
            </a:endParaRPr>
          </a:p>
        </p:txBody>
      </p:sp>
      <p:pic>
        <p:nvPicPr>
          <p:cNvPr id="5124" name="Picture 4" descr="C:\Users\yara.csordas\AppData\Local\Microsoft\Windows\Temporary Internet Files\Content.IE5\RGZ0R8EB\MP900442441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906189"/>
            <a:ext cx="2950220" cy="1331123"/>
          </a:xfrm>
          <a:prstGeom prst="rect">
            <a:avLst/>
          </a:prstGeom>
          <a:noFill/>
        </p:spPr>
      </p:pic>
      <p:pic>
        <p:nvPicPr>
          <p:cNvPr id="5125" name="Picture 5" descr="C:\Users\yara.csordas\AppData\Local\Microsoft\Windows\Temporary Internet Files\Content.IE5\WHTCZCB1\MP900387471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4905312"/>
            <a:ext cx="896632" cy="13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 smtClean="0"/>
              <a:t>Conceitos </a:t>
            </a:r>
            <a:r>
              <a:rPr lang="pt-BR" sz="3000" b="1" dirty="0"/>
              <a:t>Básicos </a:t>
            </a:r>
            <a:endParaRPr lang="pt-BR" sz="3000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864" y="1783357"/>
            <a:ext cx="8157592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200" b="1" i="1" dirty="0">
                <a:solidFill>
                  <a:srgbClr val="C00000"/>
                </a:solidFill>
              </a:rPr>
              <a:t>Patent</a:t>
            </a:r>
            <a:r>
              <a:rPr lang="pt-BR" sz="2200" b="1" i="1" dirty="0" smtClean="0">
                <a:solidFill>
                  <a:srgbClr val="C00000"/>
                </a:solidFill>
              </a:rPr>
              <a:t>e</a:t>
            </a:r>
            <a:r>
              <a:rPr lang="pt-BR" sz="2200" i="1" dirty="0" smtClean="0"/>
              <a:t> </a:t>
            </a:r>
            <a:r>
              <a:rPr lang="pt-BR" sz="2200" i="1" dirty="0"/>
              <a:t>é um título de propriedade que confere ao seu titular o direito de exclusividade de exploração de uma invenção, em um determinado território, </a:t>
            </a:r>
            <a:r>
              <a:rPr lang="pt-BR" sz="2200" b="1" i="1" dirty="0">
                <a:solidFill>
                  <a:srgbClr val="006600"/>
                </a:solidFill>
              </a:rPr>
              <a:t>por um limitado período de tempo</a:t>
            </a:r>
            <a:r>
              <a:rPr lang="pt-BR" sz="2200" i="1" dirty="0"/>
              <a:t>, em troca da descrição da invenção. </a:t>
            </a:r>
            <a:endParaRPr lang="pt-BR" sz="2200" i="1" dirty="0" smtClean="0"/>
          </a:p>
          <a:p>
            <a:pPr marL="2874963" lvl="1">
              <a:spcBef>
                <a:spcPts val="1200"/>
              </a:spcBef>
              <a:buFont typeface="Wingdings" pitchFamily="2" charset="2"/>
              <a:buChar char="Ø"/>
            </a:pPr>
            <a:r>
              <a:rPr lang="pt-BR" sz="2200" b="1" dirty="0" smtClean="0">
                <a:solidFill>
                  <a:srgbClr val="006600"/>
                </a:solidFill>
              </a:rPr>
              <a:t>Patente de invenção</a:t>
            </a:r>
            <a:r>
              <a:rPr lang="pt-BR" sz="2200" dirty="0" smtClean="0">
                <a:solidFill>
                  <a:srgbClr val="006600"/>
                </a:solidFill>
              </a:rPr>
              <a:t>: </a:t>
            </a:r>
            <a:r>
              <a:rPr lang="pt-BR" sz="2200" dirty="0" smtClean="0">
                <a:solidFill>
                  <a:srgbClr val="000099"/>
                </a:solidFill>
              </a:rPr>
              <a:t> </a:t>
            </a:r>
            <a:r>
              <a:rPr lang="pt-BR" sz="2200" b="1" dirty="0" smtClean="0"/>
              <a:t>20 anos </a:t>
            </a:r>
            <a:r>
              <a:rPr lang="pt-BR" sz="2200" dirty="0" smtClean="0"/>
              <a:t>após o depósito ou pelo menos </a:t>
            </a:r>
            <a:r>
              <a:rPr lang="pt-BR" sz="2200" b="1" dirty="0" smtClean="0"/>
              <a:t>10 anos </a:t>
            </a:r>
            <a:r>
              <a:rPr lang="pt-BR" sz="2200" dirty="0" smtClean="0"/>
              <a:t>após a concessão.</a:t>
            </a:r>
          </a:p>
          <a:p>
            <a:pPr marL="2874963" lvl="1">
              <a:spcBef>
                <a:spcPts val="600"/>
              </a:spcBef>
              <a:buFont typeface="Wingdings" pitchFamily="2" charset="2"/>
              <a:buChar char="Ø"/>
            </a:pPr>
            <a:r>
              <a:rPr lang="pt-BR" sz="2200" b="1" dirty="0" smtClean="0">
                <a:solidFill>
                  <a:srgbClr val="006600"/>
                </a:solidFill>
              </a:rPr>
              <a:t>Modelo de utilidade</a:t>
            </a:r>
            <a:r>
              <a:rPr lang="pt-BR" sz="2200" dirty="0" smtClean="0">
                <a:solidFill>
                  <a:srgbClr val="006600"/>
                </a:solidFill>
              </a:rPr>
              <a:t>:  </a:t>
            </a:r>
            <a:r>
              <a:rPr lang="pt-BR" sz="2200" b="1" dirty="0" smtClean="0"/>
              <a:t>15 anos </a:t>
            </a:r>
            <a:r>
              <a:rPr lang="pt-BR" sz="2200" dirty="0" smtClean="0"/>
              <a:t>após o depósito ou pelo menos </a:t>
            </a:r>
            <a:r>
              <a:rPr lang="pt-BR" sz="2200" b="1" dirty="0" smtClean="0"/>
              <a:t>7 anos </a:t>
            </a:r>
            <a:r>
              <a:rPr lang="pt-BR" sz="2200" dirty="0" smtClean="0"/>
              <a:t>após a concessão.</a:t>
            </a:r>
          </a:p>
          <a:p>
            <a:pPr marL="342900" lvl="1" indent="-342900" algn="ctr">
              <a:spcBef>
                <a:spcPts val="600"/>
              </a:spcBef>
              <a:buNone/>
            </a:pPr>
            <a:r>
              <a:rPr lang="pt-BR" sz="2000" b="1" dirty="0" smtClean="0"/>
              <a:t>			(</a:t>
            </a:r>
            <a:r>
              <a:rPr lang="pt-BR" sz="2000" b="1" dirty="0"/>
              <a:t>Art. 40)</a:t>
            </a:r>
          </a:p>
        </p:txBody>
      </p:sp>
      <p:pic>
        <p:nvPicPr>
          <p:cNvPr id="9218" name="Picture 2" descr="C:\Users\yara.csordas\AppData\Local\Microsoft\Windows\Temporary Internet Files\Content.IE5\O5Z33L4E\MC90029029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470899"/>
            <a:ext cx="1981200" cy="1830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 smtClean="0"/>
              <a:t>Conceitos </a:t>
            </a:r>
            <a:r>
              <a:rPr lang="pt-BR" sz="3000" b="1" dirty="0"/>
              <a:t>Básicos </a:t>
            </a:r>
            <a:endParaRPr lang="pt-BR" sz="3000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864" y="1628800"/>
            <a:ext cx="8157592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200" b="1" i="1" dirty="0" smtClean="0">
                <a:solidFill>
                  <a:srgbClr val="C00000"/>
                </a:solidFill>
              </a:rPr>
              <a:t>Patente</a:t>
            </a:r>
            <a:r>
              <a:rPr lang="pt-BR" sz="2200" i="1" dirty="0" smtClean="0"/>
              <a:t> é um título de propriedade que confere ao seu titular o direito de exclusividade de exploração de uma invenção, em um determinado território, por um limitado período de tempo, </a:t>
            </a:r>
            <a:r>
              <a:rPr lang="pt-BR" sz="2200" b="1" i="1" dirty="0" smtClean="0">
                <a:solidFill>
                  <a:srgbClr val="006600"/>
                </a:solidFill>
              </a:rPr>
              <a:t>em troca da descrição da invenção. 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Ø"/>
            </a:pPr>
            <a:r>
              <a:rPr lang="pt-BR" sz="2200" b="1" i="1" dirty="0" smtClean="0"/>
              <a:t>Escopo de proteção  </a:t>
            </a:r>
            <a:r>
              <a:rPr lang="pt-BR" sz="2200" dirty="0" smtClean="0">
                <a:sym typeface="Wingdings" pitchFamily="2" charset="2"/>
              </a:rPr>
              <a:t>  </a:t>
            </a:r>
            <a:r>
              <a:rPr lang="pt-BR" sz="2200" dirty="0" smtClean="0">
                <a:solidFill>
                  <a:srgbClr val="006600"/>
                </a:solidFill>
                <a:sym typeface="Wingdings" pitchFamily="2" charset="2"/>
              </a:rPr>
              <a:t>clara e precisa </a:t>
            </a:r>
            <a:r>
              <a:rPr lang="pt-BR" sz="2200" dirty="0" smtClean="0">
                <a:solidFill>
                  <a:srgbClr val="006600"/>
                </a:solidFill>
              </a:rPr>
              <a:t>descrição </a:t>
            </a:r>
            <a:r>
              <a:rPr lang="pt-BR" sz="2200" dirty="0" smtClean="0"/>
              <a:t>da invenção (Art. 24, 25 e 41)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Ø"/>
            </a:pPr>
            <a:r>
              <a:rPr lang="pt-BR" sz="2200" dirty="0" smtClean="0">
                <a:solidFill>
                  <a:srgbClr val="006600"/>
                </a:solidFill>
              </a:rPr>
              <a:t>Segredo industrial </a:t>
            </a:r>
            <a:r>
              <a:rPr lang="pt-BR" sz="2200" dirty="0" smtClean="0"/>
              <a:t>ou</a:t>
            </a:r>
            <a:r>
              <a:rPr lang="pt-BR" sz="2200" dirty="0" smtClean="0">
                <a:solidFill>
                  <a:srgbClr val="000099"/>
                </a:solidFill>
              </a:rPr>
              <a:t> </a:t>
            </a:r>
            <a:r>
              <a:rPr lang="pt-BR" sz="2200" dirty="0" smtClean="0">
                <a:solidFill>
                  <a:srgbClr val="006600"/>
                </a:solidFill>
              </a:rPr>
              <a:t>Patente ???</a:t>
            </a:r>
          </a:p>
          <a:p>
            <a:pPr lvl="1">
              <a:spcBef>
                <a:spcPts val="600"/>
              </a:spcBef>
              <a:buNone/>
            </a:pPr>
            <a:endParaRPr lang="pt-BR" sz="2200" dirty="0" smtClean="0">
              <a:solidFill>
                <a:srgbClr val="000099"/>
              </a:solidFill>
            </a:endParaRPr>
          </a:p>
        </p:txBody>
      </p:sp>
      <p:pic>
        <p:nvPicPr>
          <p:cNvPr id="6146" name="Picture 2" descr="C:\Users\yara.csordas\AppData\Local\Microsoft\Windows\Temporary Internet Files\Content.IE5\O5Z33L4E\MC9004419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509120"/>
            <a:ext cx="1520825" cy="1797050"/>
          </a:xfrm>
          <a:prstGeom prst="rect">
            <a:avLst/>
          </a:prstGeom>
          <a:noFill/>
        </p:spPr>
      </p:pic>
      <p:sp>
        <p:nvSpPr>
          <p:cNvPr id="5" name="Retângulo 4"/>
          <p:cNvSpPr/>
          <p:nvPr/>
        </p:nvSpPr>
        <p:spPr>
          <a:xfrm>
            <a:off x="3851920" y="479715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/>
              <a:t>- partilhar conhecimento </a:t>
            </a:r>
            <a:endParaRPr lang="pt-BR" b="1" dirty="0"/>
          </a:p>
        </p:txBody>
      </p:sp>
      <p:sp>
        <p:nvSpPr>
          <p:cNvPr id="6" name="Retângulo 5"/>
          <p:cNvSpPr/>
          <p:nvPr/>
        </p:nvSpPr>
        <p:spPr>
          <a:xfrm>
            <a:off x="3851920" y="5157193"/>
            <a:ext cx="4860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/>
              <a:t>- usar o conhecimento da patente e a melhorar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851920" y="5517232"/>
            <a:ext cx="4860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spcBef>
                <a:spcPts val="600"/>
              </a:spcBef>
              <a:buNone/>
            </a:pPr>
            <a:r>
              <a:rPr lang="pt-PT" b="1" dirty="0" smtClean="0"/>
              <a:t>- quando acabar, qualquer pessoa pode usar</a:t>
            </a:r>
            <a:endParaRPr lang="pt-BR" b="1" dirty="0"/>
          </a:p>
        </p:txBody>
      </p:sp>
      <p:sp>
        <p:nvSpPr>
          <p:cNvPr id="8" name="Seta entalhada para a direita 7"/>
          <p:cNvSpPr/>
          <p:nvPr/>
        </p:nvSpPr>
        <p:spPr>
          <a:xfrm>
            <a:off x="2915816" y="5301208"/>
            <a:ext cx="720080" cy="4320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3851920" y="5877272"/>
            <a:ext cx="4860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spcBef>
                <a:spcPts val="600"/>
              </a:spcBef>
              <a:buNone/>
            </a:pPr>
            <a:r>
              <a:rPr lang="pt-PT" b="1" dirty="0" smtClean="0"/>
              <a:t>- altos custos do processo patentário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br>
              <a:rPr lang="pt-BR" dirty="0" smtClean="0"/>
            </a:br>
            <a:endParaRPr lang="pt-BR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2656"/>
            <a:ext cx="388843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908720"/>
            <a:ext cx="3512071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ixaDeTexto 10"/>
          <p:cNvSpPr txBox="1"/>
          <p:nvPr/>
        </p:nvSpPr>
        <p:spPr>
          <a:xfrm>
            <a:off x="5652120" y="36459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rgbClr val="C00000"/>
                </a:solidFill>
              </a:rPr>
              <a:t>REIVINDICAÇÃO</a:t>
            </a:r>
            <a:endParaRPr lang="pt-BR" sz="2000" b="1" dirty="0">
              <a:solidFill>
                <a:srgbClr val="C0000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724128" y="908720"/>
            <a:ext cx="1296144" cy="55080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764088" y="4210560"/>
            <a:ext cx="3600000" cy="245880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/>
              <a:t>Processo de </a:t>
            </a:r>
            <a:r>
              <a:rPr lang="pt-BR" sz="3000" b="1" dirty="0" smtClean="0"/>
              <a:t>patenteamento</a:t>
            </a:r>
            <a:endParaRPr lang="pt-BR" sz="3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pt-BR" sz="2200" b="1" dirty="0" smtClean="0"/>
              <a:t>Busca</a:t>
            </a:r>
            <a:r>
              <a:rPr lang="pt-BR" sz="2200" dirty="0" smtClean="0"/>
              <a:t> </a:t>
            </a:r>
            <a:r>
              <a:rPr lang="pt-BR" sz="2200" dirty="0"/>
              <a:t>prévia (estado da técnica) </a:t>
            </a:r>
          </a:p>
          <a:p>
            <a:pPr marL="971550" lvl="1" indent="-514350">
              <a:buFont typeface="+mj-lt"/>
              <a:buAutoNum type="arabicPeriod"/>
            </a:pPr>
            <a:r>
              <a:rPr lang="pt-BR" sz="2200" dirty="0" smtClean="0"/>
              <a:t>Definição </a:t>
            </a:r>
            <a:r>
              <a:rPr lang="pt-BR" sz="2200" dirty="0"/>
              <a:t>do </a:t>
            </a:r>
            <a:r>
              <a:rPr lang="pt-BR" sz="2200" b="1" dirty="0"/>
              <a:t>escopo</a:t>
            </a:r>
            <a:r>
              <a:rPr lang="pt-BR" sz="2200" dirty="0"/>
              <a:t> da </a:t>
            </a:r>
            <a:r>
              <a:rPr lang="pt-BR" sz="2200" dirty="0" smtClean="0"/>
              <a:t>invenção e </a:t>
            </a:r>
            <a:r>
              <a:rPr lang="pt-BR" sz="2200" dirty="0"/>
              <a:t>redação do pedido </a:t>
            </a:r>
          </a:p>
          <a:p>
            <a:pPr marL="971550" lvl="1" indent="-514350">
              <a:buFont typeface="+mj-lt"/>
              <a:buAutoNum type="arabicPeriod"/>
            </a:pPr>
            <a:r>
              <a:rPr lang="pt-BR" sz="2200" b="1" dirty="0" smtClean="0"/>
              <a:t>Depósito</a:t>
            </a:r>
            <a:r>
              <a:rPr lang="pt-BR" sz="2200" dirty="0" smtClean="0"/>
              <a:t> </a:t>
            </a:r>
            <a:r>
              <a:rPr lang="pt-BR" sz="2200" dirty="0"/>
              <a:t>do primeiro pedido </a:t>
            </a:r>
            <a:r>
              <a:rPr lang="pt-BR" sz="2200" dirty="0" smtClean="0"/>
              <a:t>		(</a:t>
            </a:r>
            <a:r>
              <a:rPr lang="pt-BR" sz="2200" dirty="0"/>
              <a:t>T0) </a:t>
            </a:r>
          </a:p>
          <a:p>
            <a:pPr marL="971550" lvl="1" indent="-514350">
              <a:buFont typeface="+mj-lt"/>
              <a:buAutoNum type="arabicPeriod"/>
            </a:pPr>
            <a:r>
              <a:rPr lang="pt-BR" sz="2200" dirty="0" smtClean="0"/>
              <a:t>Depósitos </a:t>
            </a:r>
            <a:r>
              <a:rPr lang="pt-BR" sz="2200" b="1" dirty="0"/>
              <a:t>internacionais</a:t>
            </a:r>
            <a:r>
              <a:rPr lang="pt-BR" sz="2200" dirty="0"/>
              <a:t> </a:t>
            </a:r>
            <a:r>
              <a:rPr lang="pt-BR" sz="2200" dirty="0" smtClean="0"/>
              <a:t>		(</a:t>
            </a:r>
            <a:r>
              <a:rPr lang="pt-BR" sz="2200" dirty="0"/>
              <a:t>T12 </a:t>
            </a:r>
            <a:r>
              <a:rPr lang="pt-BR" sz="2200" dirty="0" smtClean="0"/>
              <a:t>a </a:t>
            </a:r>
            <a:r>
              <a:rPr lang="pt-BR" sz="2200" dirty="0"/>
              <a:t>T30) </a:t>
            </a:r>
          </a:p>
          <a:p>
            <a:pPr marL="971550" lvl="1" indent="-514350">
              <a:buFont typeface="+mj-lt"/>
              <a:buAutoNum type="arabicPeriod"/>
            </a:pPr>
            <a:r>
              <a:rPr lang="pt-BR" sz="2200" b="1" dirty="0" smtClean="0"/>
              <a:t>Publicação</a:t>
            </a:r>
            <a:r>
              <a:rPr lang="pt-BR" sz="2200" dirty="0" smtClean="0"/>
              <a:t> </a:t>
            </a:r>
            <a:r>
              <a:rPr lang="pt-BR" sz="2200" dirty="0"/>
              <a:t>do pedido </a:t>
            </a:r>
            <a:r>
              <a:rPr lang="pt-BR" sz="2200" dirty="0" smtClean="0"/>
              <a:t>			(</a:t>
            </a:r>
            <a:r>
              <a:rPr lang="pt-BR" sz="2200" dirty="0"/>
              <a:t>T18) </a:t>
            </a:r>
          </a:p>
          <a:p>
            <a:pPr marL="971550" lvl="1" indent="-514350">
              <a:buFont typeface="+mj-lt"/>
              <a:buAutoNum type="arabicPeriod"/>
            </a:pPr>
            <a:r>
              <a:rPr lang="pt-BR" sz="2200" dirty="0" smtClean="0"/>
              <a:t>Solicitação de início de </a:t>
            </a:r>
            <a:r>
              <a:rPr lang="pt-BR" sz="2200" b="1" dirty="0"/>
              <a:t>exame técnico </a:t>
            </a:r>
            <a:r>
              <a:rPr lang="pt-BR" sz="2200" dirty="0"/>
              <a:t>pelo </a:t>
            </a:r>
            <a:r>
              <a:rPr lang="pt-BR" sz="2200" dirty="0" smtClean="0"/>
              <a:t>órgão     (T20 a 36</a:t>
            </a:r>
            <a:r>
              <a:rPr lang="pt-BR" sz="2200" dirty="0"/>
              <a:t>) </a:t>
            </a:r>
          </a:p>
          <a:p>
            <a:pPr marL="971550" lvl="1" indent="-514350">
              <a:buFont typeface="+mj-lt"/>
              <a:buAutoNum type="arabicPeriod"/>
            </a:pPr>
            <a:r>
              <a:rPr lang="pt-BR" sz="2200" dirty="0" smtClean="0"/>
              <a:t>Adequação </a:t>
            </a:r>
            <a:r>
              <a:rPr lang="pt-BR" sz="2200" dirty="0"/>
              <a:t>do pedido </a:t>
            </a:r>
          </a:p>
          <a:p>
            <a:pPr marL="971550" lvl="1" indent="-514350">
              <a:buFont typeface="+mj-lt"/>
              <a:buAutoNum type="arabicPeriod"/>
            </a:pPr>
            <a:r>
              <a:rPr lang="pt-BR" sz="2200" b="1" dirty="0" smtClean="0"/>
              <a:t>Deferimento</a:t>
            </a:r>
            <a:r>
              <a:rPr lang="pt-BR" sz="2200" dirty="0" smtClean="0"/>
              <a:t> </a:t>
            </a:r>
            <a:r>
              <a:rPr lang="pt-BR" sz="2200" dirty="0"/>
              <a:t>do pedido </a:t>
            </a:r>
          </a:p>
          <a:p>
            <a:pPr marL="971550" lvl="1" indent="-514350">
              <a:buFont typeface="+mj-lt"/>
              <a:buAutoNum type="arabicPeriod"/>
            </a:pPr>
            <a:r>
              <a:rPr lang="pt-BR" sz="2200" dirty="0" smtClean="0"/>
              <a:t>Expedição </a:t>
            </a:r>
            <a:r>
              <a:rPr lang="pt-BR" sz="2200" dirty="0"/>
              <a:t>da </a:t>
            </a:r>
            <a:r>
              <a:rPr lang="pt-BR" sz="2200" b="1" dirty="0"/>
              <a:t>Carta Patente </a:t>
            </a:r>
          </a:p>
          <a:p>
            <a:pPr marL="971550" lvl="1" indent="-514350">
              <a:buFont typeface="+mj-lt"/>
              <a:buAutoNum type="arabicPeriod"/>
            </a:pPr>
            <a:r>
              <a:rPr lang="pt-BR" sz="2200" b="1" dirty="0" smtClean="0"/>
              <a:t>Nulidade</a:t>
            </a:r>
            <a:r>
              <a:rPr lang="pt-BR" sz="2200" dirty="0" smtClean="0"/>
              <a:t> </a:t>
            </a:r>
            <a:r>
              <a:rPr lang="pt-BR" sz="2200" dirty="0"/>
              <a:t>administrativa ou judicial </a:t>
            </a:r>
            <a:endParaRPr lang="pt-BR" sz="22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pt-BR" sz="2200" b="1" dirty="0" smtClean="0"/>
              <a:t>Manutenção</a:t>
            </a:r>
            <a:r>
              <a:rPr lang="pt-BR" sz="2200" dirty="0" smtClean="0"/>
              <a:t> da patente durante período de exclusividade</a:t>
            </a:r>
            <a:endParaRPr lang="pt-B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4968552" cy="1354162"/>
          </a:xfrm>
        </p:spPr>
        <p:txBody>
          <a:bodyPr>
            <a:normAutofit/>
          </a:bodyPr>
          <a:lstStyle/>
          <a:p>
            <a:r>
              <a:rPr lang="pt-BR" sz="2500" b="1" dirty="0" smtClean="0"/>
              <a:t>Custos aproximados das etapas do processo para patente de invenção </a:t>
            </a:r>
            <a:r>
              <a:rPr lang="pt-BR" sz="2300" b="1" dirty="0" smtClean="0"/>
              <a:t>(INPI, Nov/2011)</a:t>
            </a:r>
            <a:endParaRPr lang="pt-BR" sz="23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9208" y="1628800"/>
            <a:ext cx="8003232" cy="374441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t-PT" sz="2000" b="1" dirty="0" smtClean="0">
                <a:solidFill>
                  <a:srgbClr val="000099"/>
                </a:solidFill>
              </a:rPr>
              <a:t>Busca</a:t>
            </a:r>
            <a:r>
              <a:rPr lang="pt-PT" sz="2000" dirty="0" smtClean="0"/>
              <a:t> prévia: 				R$ 140,00</a:t>
            </a:r>
          </a:p>
          <a:p>
            <a:pPr>
              <a:spcBef>
                <a:spcPts val="100"/>
              </a:spcBef>
            </a:pPr>
            <a:r>
              <a:rPr lang="pt-PT" sz="2000" b="1" dirty="0" smtClean="0">
                <a:solidFill>
                  <a:srgbClr val="000099"/>
                </a:solidFill>
              </a:rPr>
              <a:t>Depósito (nacional) </a:t>
            </a:r>
            <a:r>
              <a:rPr lang="pt-PT" sz="2000" dirty="0" smtClean="0"/>
              <a:t>do pedido: 		R$ 175,00</a:t>
            </a:r>
          </a:p>
          <a:p>
            <a:pPr>
              <a:spcBef>
                <a:spcPts val="100"/>
              </a:spcBef>
            </a:pPr>
            <a:r>
              <a:rPr lang="pt-PT" sz="2000" dirty="0" smtClean="0"/>
              <a:t>Emissão de </a:t>
            </a:r>
            <a:r>
              <a:rPr lang="pt-PT" sz="2000" b="1" dirty="0" smtClean="0">
                <a:solidFill>
                  <a:srgbClr val="000099"/>
                </a:solidFill>
              </a:rPr>
              <a:t>certidão do depósito:	</a:t>
            </a:r>
            <a:r>
              <a:rPr lang="pt-PT" sz="2000" dirty="0" smtClean="0"/>
              <a:t>R$ 950,00</a:t>
            </a:r>
          </a:p>
          <a:p>
            <a:pPr>
              <a:spcBef>
                <a:spcPts val="100"/>
              </a:spcBef>
            </a:pPr>
            <a:r>
              <a:rPr lang="pt-PT" sz="2000" dirty="0" smtClean="0"/>
              <a:t>Pedido de </a:t>
            </a:r>
            <a:r>
              <a:rPr lang="pt-PT" sz="2000" b="1" dirty="0" smtClean="0">
                <a:solidFill>
                  <a:srgbClr val="000099"/>
                </a:solidFill>
              </a:rPr>
              <a:t>exame</a:t>
            </a:r>
            <a:r>
              <a:rPr lang="pt-PT" sz="2000" dirty="0" smtClean="0"/>
              <a:t>: 			R$ 590,00</a:t>
            </a:r>
          </a:p>
          <a:p>
            <a:pPr>
              <a:spcBef>
                <a:spcPts val="100"/>
              </a:spcBef>
            </a:pPr>
            <a:r>
              <a:rPr lang="pt-PT" sz="2000" dirty="0" smtClean="0"/>
              <a:t>Expedição da </a:t>
            </a:r>
            <a:r>
              <a:rPr lang="pt-PT" sz="2000" b="1" dirty="0" smtClean="0">
                <a:solidFill>
                  <a:srgbClr val="000099"/>
                </a:solidFill>
              </a:rPr>
              <a:t>carta patente</a:t>
            </a:r>
            <a:r>
              <a:rPr lang="pt-PT" sz="2000" dirty="0" smtClean="0"/>
              <a:t>: 		R$ 235,00</a:t>
            </a:r>
          </a:p>
          <a:p>
            <a:pPr algn="just">
              <a:spcBef>
                <a:spcPts val="100"/>
              </a:spcBef>
            </a:pPr>
            <a:r>
              <a:rPr lang="pt-PT" sz="2000" b="1" dirty="0" smtClean="0">
                <a:solidFill>
                  <a:srgbClr val="000099"/>
                </a:solidFill>
              </a:rPr>
              <a:t>Anuidades</a:t>
            </a:r>
            <a:r>
              <a:rPr lang="pt-PT" sz="2000" dirty="0" smtClean="0"/>
              <a:t>: são progressivas (R$ 295,00 – Ano 1 a R$ 4005,00 – Ano 16). O</a:t>
            </a:r>
            <a:r>
              <a:rPr lang="pt-BR" sz="2000" i="1" dirty="0" smtClean="0"/>
              <a:t> não pagamento e comprovação destas taxas acarreta a </a:t>
            </a:r>
            <a:r>
              <a:rPr lang="pt-BR" sz="2000" b="1" i="1" dirty="0" smtClean="0">
                <a:solidFill>
                  <a:srgbClr val="C00000"/>
                </a:solidFill>
              </a:rPr>
              <a:t>extinção do privilégio </a:t>
            </a:r>
            <a:r>
              <a:rPr lang="pt-BR" sz="2000" i="1" dirty="0" smtClean="0"/>
              <a:t>se a patente já foi concedida ou o </a:t>
            </a:r>
            <a:r>
              <a:rPr lang="pt-BR" sz="2000" b="1" i="1" dirty="0" smtClean="0">
                <a:solidFill>
                  <a:srgbClr val="C00000"/>
                </a:solidFill>
              </a:rPr>
              <a:t>arquivamento do processo </a:t>
            </a:r>
            <a:r>
              <a:rPr lang="pt-BR" sz="2000" i="1" dirty="0" smtClean="0"/>
              <a:t>em andamento.</a:t>
            </a:r>
          </a:p>
          <a:p>
            <a:pPr>
              <a:spcBef>
                <a:spcPts val="600"/>
              </a:spcBef>
            </a:pPr>
            <a:r>
              <a:rPr lang="pt-PT" sz="2000" dirty="0" smtClean="0"/>
              <a:t>Pedido de </a:t>
            </a:r>
            <a:r>
              <a:rPr lang="pt-PT" sz="2000" b="1" dirty="0" smtClean="0">
                <a:solidFill>
                  <a:srgbClr val="006600"/>
                </a:solidFill>
              </a:rPr>
              <a:t>licença para exploração</a:t>
            </a:r>
            <a:r>
              <a:rPr lang="pt-PT" sz="2000" dirty="0" smtClean="0"/>
              <a:t>:	R$ 115,00</a:t>
            </a:r>
          </a:p>
          <a:p>
            <a:pPr>
              <a:spcBef>
                <a:spcPts val="0"/>
              </a:spcBef>
            </a:pPr>
            <a:r>
              <a:rPr lang="pt-PT" sz="2000" dirty="0" smtClean="0"/>
              <a:t>Pedido de </a:t>
            </a:r>
            <a:r>
              <a:rPr lang="pt-PT" sz="2000" b="1" dirty="0" smtClean="0">
                <a:solidFill>
                  <a:srgbClr val="C00000"/>
                </a:solidFill>
              </a:rPr>
              <a:t>nulidade ou extinção</a:t>
            </a:r>
            <a:r>
              <a:rPr lang="pt-PT" sz="2000" dirty="0" smtClean="0"/>
              <a:t>:	R$ 1065,00</a:t>
            </a:r>
          </a:p>
        </p:txBody>
      </p:sp>
      <p:pic>
        <p:nvPicPr>
          <p:cNvPr id="10242" name="Picture 2" descr="C:\Users\yara.csordas\AppData\Local\Microsoft\Windows\Temporary Internet Files\Content.IE5\WHTCZCB1\MC9002380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9621" y="5400600"/>
            <a:ext cx="2628523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/>
          </a:bodyPr>
          <a:lstStyle/>
          <a:p>
            <a:pPr indent="-247650" algn="just"/>
            <a:r>
              <a:rPr lang="pt-BR" sz="2000" b="1" dirty="0" smtClean="0">
                <a:solidFill>
                  <a:srgbClr val="C00000"/>
                </a:solidFill>
              </a:rPr>
              <a:t>Art. 88. </a:t>
            </a:r>
            <a:r>
              <a:rPr lang="pt-BR" sz="2000" dirty="0" smtClean="0"/>
              <a:t>A invenção e o modelo de utilidade pertencem exclusivamente </a:t>
            </a:r>
            <a:r>
              <a:rPr lang="pt-BR" sz="2000" b="1" dirty="0" smtClean="0">
                <a:solidFill>
                  <a:srgbClr val="006600"/>
                </a:solidFill>
              </a:rPr>
              <a:t>ao empregador </a:t>
            </a:r>
            <a:r>
              <a:rPr lang="pt-BR" sz="2000" dirty="0" smtClean="0"/>
              <a:t>quando decorrerem de contrato de trabalho cuja execução ocorra no Brasil e que tenha por objeto </a:t>
            </a:r>
            <a:r>
              <a:rPr lang="pt-BR" sz="2000" b="1" dirty="0" smtClean="0"/>
              <a:t>a pesquisa ou a atividade inventiva</a:t>
            </a:r>
            <a:r>
              <a:rPr lang="pt-BR" sz="2000" dirty="0" smtClean="0"/>
              <a:t>, ou resulte esta da natureza dos serviços para os quais foi o empregado contratado.</a:t>
            </a:r>
          </a:p>
          <a:p>
            <a:pPr indent="-247650" algn="just">
              <a:spcBef>
                <a:spcPts val="1200"/>
              </a:spcBef>
            </a:pPr>
            <a:r>
              <a:rPr lang="pt-BR" sz="2000" b="1" dirty="0" smtClean="0">
                <a:solidFill>
                  <a:srgbClr val="C00000"/>
                </a:solidFill>
              </a:rPr>
              <a:t>Art. 89. </a:t>
            </a:r>
            <a:r>
              <a:rPr lang="pt-BR" sz="2000" dirty="0" smtClean="0"/>
              <a:t>O empregador, titular da patente, poderá conceder ao empregado, autor de invento ou aperfeiçoamento, </a:t>
            </a:r>
            <a:r>
              <a:rPr lang="pt-BR" sz="2000" b="1" dirty="0" smtClean="0">
                <a:solidFill>
                  <a:srgbClr val="006600"/>
                </a:solidFill>
              </a:rPr>
              <a:t>participação nos ganhos econômicos resultantes da exploração da patente</a:t>
            </a:r>
            <a:r>
              <a:rPr lang="pt-BR" sz="2000" dirty="0" smtClean="0">
                <a:solidFill>
                  <a:srgbClr val="006600"/>
                </a:solidFill>
              </a:rPr>
              <a:t>, </a:t>
            </a:r>
            <a:r>
              <a:rPr lang="pt-BR" sz="2000" dirty="0" smtClean="0"/>
              <a:t>mediante negociação com o interessado ou conforme disposto em norma da empresa.</a:t>
            </a:r>
          </a:p>
          <a:p>
            <a:pPr indent="-247650" algn="just">
              <a:spcBef>
                <a:spcPts val="1200"/>
              </a:spcBef>
            </a:pPr>
            <a:r>
              <a:rPr lang="pt-BR" sz="2000" dirty="0" smtClean="0"/>
              <a:t>Patente de invenção ou modelo de utilidade decorrente de </a:t>
            </a:r>
            <a:r>
              <a:rPr lang="pt-BR" sz="2000" b="1" dirty="0" smtClean="0"/>
              <a:t>pesquisa ou atividade inventiva</a:t>
            </a:r>
            <a:r>
              <a:rPr lang="pt-BR" sz="2000" dirty="0" smtClean="0"/>
              <a:t> é incluída como </a:t>
            </a:r>
            <a:r>
              <a:rPr lang="pt-BR" sz="2000" b="1" dirty="0" smtClean="0">
                <a:solidFill>
                  <a:srgbClr val="006600"/>
                </a:solidFill>
              </a:rPr>
              <a:t>métrica de produção científica </a:t>
            </a:r>
            <a:r>
              <a:rPr lang="pt-BR" sz="2000" dirty="0" smtClean="0"/>
              <a:t>do pesquisador e de sua equipe de trabalho.</a:t>
            </a:r>
            <a:endParaRPr lang="pt-BR" sz="22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483768" y="260648"/>
            <a:ext cx="42484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Patentes </a:t>
            </a:r>
            <a:r>
              <a:rPr lang="pt-BR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 </a:t>
            </a:r>
            <a:r>
              <a:rPr lang="pt-BR" sz="28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PD&amp;I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3808" y="332656"/>
            <a:ext cx="3600400" cy="1143000"/>
          </a:xfrm>
        </p:spPr>
        <p:txBody>
          <a:bodyPr>
            <a:normAutofit/>
          </a:bodyPr>
          <a:lstStyle/>
          <a:p>
            <a:r>
              <a:rPr lang="pt-BR" sz="3000" b="1" dirty="0" smtClean="0"/>
              <a:t>Patentes e estratégia de </a:t>
            </a:r>
            <a:r>
              <a:rPr lang="pt-BR" sz="3000" b="1" dirty="0" err="1" smtClean="0"/>
              <a:t>PD&amp;I</a:t>
            </a:r>
            <a:r>
              <a:rPr lang="pt-BR" sz="3000" b="1" dirty="0" smtClean="0"/>
              <a:t> </a:t>
            </a:r>
            <a:r>
              <a:rPr lang="pt-BR" sz="3000" b="1" baseline="30000" dirty="0" smtClean="0"/>
              <a:t>1</a:t>
            </a:r>
            <a:endParaRPr lang="pt-BR" sz="3000" baseline="30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6923112" cy="4165923"/>
          </a:xfrm>
        </p:spPr>
        <p:txBody>
          <a:bodyPr>
            <a:noAutofit/>
          </a:bodyPr>
          <a:lstStyle/>
          <a:p>
            <a:r>
              <a:rPr lang="pt-BR" sz="2300" b="1" dirty="0" smtClean="0"/>
              <a:t>Proteger patrimônio </a:t>
            </a:r>
            <a:r>
              <a:rPr lang="pt-BR" sz="2300" dirty="0" smtClean="0"/>
              <a:t>intelectual</a:t>
            </a:r>
          </a:p>
          <a:p>
            <a:r>
              <a:rPr lang="pt-BR" sz="2300" dirty="0" smtClean="0"/>
              <a:t>Avaliar </a:t>
            </a:r>
            <a:r>
              <a:rPr lang="pt-BR" sz="2300" b="1" dirty="0" smtClean="0"/>
              <a:t>validade</a:t>
            </a:r>
            <a:r>
              <a:rPr lang="pt-BR" sz="2300" dirty="0" smtClean="0"/>
              <a:t> da pesquisa</a:t>
            </a:r>
            <a:endParaRPr lang="pt-BR" sz="2300" dirty="0"/>
          </a:p>
          <a:p>
            <a:r>
              <a:rPr lang="pt-BR" sz="2300" dirty="0" smtClean="0"/>
              <a:t>Prever </a:t>
            </a:r>
            <a:r>
              <a:rPr lang="pt-BR" sz="2300" b="1" dirty="0" smtClean="0"/>
              <a:t>cenários</a:t>
            </a:r>
            <a:r>
              <a:rPr lang="pt-BR" sz="2300" dirty="0" smtClean="0"/>
              <a:t> para direcionar esforços de pesquisa</a:t>
            </a:r>
          </a:p>
          <a:p>
            <a:r>
              <a:rPr lang="pt-BR" sz="2300" dirty="0" smtClean="0"/>
              <a:t>Evitar </a:t>
            </a:r>
            <a:r>
              <a:rPr lang="pt-BR" sz="2300" b="1" dirty="0" smtClean="0"/>
              <a:t>retrabalhos</a:t>
            </a:r>
          </a:p>
          <a:p>
            <a:r>
              <a:rPr lang="pt-BR" sz="2300" dirty="0" smtClean="0"/>
              <a:t>Verificar se há liberdade para </a:t>
            </a:r>
            <a:r>
              <a:rPr lang="pt-BR" sz="2300" b="1" dirty="0" smtClean="0"/>
              <a:t>comercializar novos produtos</a:t>
            </a:r>
            <a:r>
              <a:rPr lang="pt-BR" sz="2300" dirty="0" smtClean="0"/>
              <a:t> em territórios alvos</a:t>
            </a:r>
            <a:endParaRPr lang="pt-BR" sz="2300" dirty="0"/>
          </a:p>
          <a:p>
            <a:r>
              <a:rPr lang="pt-BR" sz="2300" dirty="0" smtClean="0"/>
              <a:t>Dimensionar </a:t>
            </a:r>
            <a:r>
              <a:rPr lang="pt-BR" sz="2300" b="1" dirty="0" smtClean="0"/>
              <a:t>barreiras de entrada</a:t>
            </a:r>
            <a:r>
              <a:rPr lang="pt-BR" sz="2300" dirty="0" smtClean="0"/>
              <a:t> em novos mercados</a:t>
            </a:r>
          </a:p>
          <a:p>
            <a:r>
              <a:rPr lang="pt-BR" sz="2300" dirty="0" smtClean="0"/>
              <a:t>Monitorar </a:t>
            </a:r>
            <a:r>
              <a:rPr lang="pt-BR" sz="2300" b="1" dirty="0" smtClean="0"/>
              <a:t>concorrência</a:t>
            </a:r>
            <a:r>
              <a:rPr lang="pt-BR" sz="2300" dirty="0" smtClean="0"/>
              <a:t> </a:t>
            </a:r>
          </a:p>
          <a:p>
            <a:r>
              <a:rPr lang="pt-BR" sz="2300" dirty="0" smtClean="0"/>
              <a:t>Identificar e caracterizar </a:t>
            </a:r>
            <a:r>
              <a:rPr lang="pt-BR" sz="2300" b="1" dirty="0" smtClean="0"/>
              <a:t>parceiros estratégicos</a:t>
            </a:r>
          </a:p>
        </p:txBody>
      </p:sp>
      <p:pic>
        <p:nvPicPr>
          <p:cNvPr id="11266" name="Picture 2" descr="C:\Users\yara.csordas\AppData\Local\Microsoft\Windows\Temporary Internet Files\Content.IE5\Z8K2E0RX\MP90044223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7" y="2740596"/>
            <a:ext cx="1619673" cy="2128564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539552" y="6309320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aseline="30000" dirty="0" smtClean="0"/>
              <a:t>1 </a:t>
            </a:r>
            <a:r>
              <a:rPr lang="pt-BR" sz="1200" dirty="0" smtClean="0"/>
              <a:t>Adaptado de:   </a:t>
            </a:r>
            <a:r>
              <a:rPr lang="pt-BR" sz="1200" dirty="0" smtClean="0">
                <a:hlinkClick r:id="rId3"/>
              </a:rPr>
              <a:t>Manual de Oslo </a:t>
            </a:r>
            <a:r>
              <a:rPr lang="pt-BR" sz="1200" dirty="0" smtClean="0"/>
              <a:t>- Proposta de Diretrizes para Coleta e Interpretação de Dados sobre Inovação Tecnológica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5256584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sz="3300" b="1" dirty="0"/>
              <a:t>P</a:t>
            </a:r>
            <a:r>
              <a:rPr lang="pt-BR" sz="3300" b="1" dirty="0" smtClean="0">
                <a:solidFill>
                  <a:srgbClr val="C00000"/>
                </a:solidFill>
              </a:rPr>
              <a:t>rograma</a:t>
            </a:r>
            <a:r>
              <a:rPr lang="pt-BR" sz="4000" dirty="0" smtClean="0"/>
              <a:t> 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783357"/>
            <a:ext cx="8147248" cy="4525963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t-BR" sz="2800" dirty="0" smtClean="0"/>
              <a:t>Fundamentos </a:t>
            </a:r>
            <a:r>
              <a:rPr lang="pt-BR" sz="2800" dirty="0"/>
              <a:t>sobre </a:t>
            </a:r>
            <a:r>
              <a:rPr lang="pt-BR" sz="2800" dirty="0" smtClean="0"/>
              <a:t>patentes</a:t>
            </a:r>
            <a:endParaRPr lang="pt-BR" sz="280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t-BR" sz="2800" dirty="0" smtClean="0"/>
              <a:t>Uso </a:t>
            </a:r>
            <a:r>
              <a:rPr lang="pt-BR" sz="2800" dirty="0"/>
              <a:t>estratégico de patentes e informações </a:t>
            </a:r>
            <a:r>
              <a:rPr lang="pt-BR" sz="2800" dirty="0" err="1" smtClean="0"/>
              <a:t>patentárias</a:t>
            </a:r>
            <a:endParaRPr lang="pt-BR" sz="280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t-BR" sz="2800" dirty="0" smtClean="0"/>
              <a:t>Ferramentas </a:t>
            </a:r>
            <a:r>
              <a:rPr lang="pt-BR" sz="2800" dirty="0"/>
              <a:t>e técnicas de busca e </a:t>
            </a:r>
            <a:r>
              <a:rPr lang="pt-BR" sz="2800" dirty="0" smtClean="0"/>
              <a:t>análise</a:t>
            </a:r>
            <a:endParaRPr lang="pt-BR" sz="280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t-BR" sz="2800" dirty="0" smtClean="0"/>
              <a:t>Fontes </a:t>
            </a:r>
            <a:r>
              <a:rPr lang="pt-BR" sz="2800" dirty="0"/>
              <a:t>de informações, sistemas de busca e </a:t>
            </a:r>
            <a:r>
              <a:rPr lang="pt-BR" sz="2800" dirty="0" smtClean="0"/>
              <a:t>de análise </a:t>
            </a:r>
            <a:r>
              <a:rPr lang="pt-BR" sz="2800" dirty="0"/>
              <a:t>comerciais e </a:t>
            </a:r>
            <a:r>
              <a:rPr lang="pt-BR" sz="2800" dirty="0" smtClean="0"/>
              <a:t>gratuitos</a:t>
            </a:r>
            <a:endParaRPr lang="pt-BR" sz="280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t-BR" sz="2800" dirty="0" smtClean="0"/>
              <a:t>Exercícios e aplicações práticas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4077072"/>
            <a:ext cx="8280920" cy="1728192"/>
          </a:xfrm>
        </p:spPr>
        <p:txBody>
          <a:bodyPr lIns="0" tIns="0" rIns="0" bIns="0" anchor="t" anchorCtr="0">
            <a:noAutofit/>
          </a:bodyPr>
          <a:lstStyle/>
          <a:p>
            <a:pPr marL="324000" indent="-324000"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pt-BR" sz="2600" b="1" i="1" dirty="0" smtClean="0"/>
              <a:t>Por outro lado......</a:t>
            </a:r>
          </a:p>
          <a:p>
            <a:pPr marL="0" indent="0" algn="ctr">
              <a:spcBef>
                <a:spcPts val="600"/>
              </a:spcBef>
            </a:pPr>
            <a:r>
              <a:rPr lang="pt-BR" sz="2400" dirty="0" smtClean="0"/>
              <a:t> Muitas patentes correspondem a invenções de valor tecnológico e econômico inexpressivo</a:t>
            </a:r>
          </a:p>
          <a:p>
            <a:pPr marL="0" indent="0" algn="ctr">
              <a:spcBef>
                <a:spcPts val="600"/>
              </a:spcBef>
            </a:pPr>
            <a:r>
              <a:rPr lang="pt-BR" sz="2400" dirty="0" smtClean="0"/>
              <a:t>  Grandes inovações podem provir de invenções não patenteadas</a:t>
            </a:r>
          </a:p>
          <a:p>
            <a:pPr marL="324000" indent="-324000">
              <a:lnSpc>
                <a:spcPct val="110000"/>
              </a:lnSpc>
              <a:spcBef>
                <a:spcPts val="600"/>
              </a:spcBef>
            </a:pPr>
            <a:endParaRPr lang="pt-BR" sz="1200" dirty="0" smtClean="0"/>
          </a:p>
          <a:p>
            <a:pPr marL="324000" indent="0">
              <a:spcBef>
                <a:spcPts val="0"/>
              </a:spcBef>
              <a:buNone/>
            </a:pPr>
            <a:r>
              <a:rPr lang="en-US" sz="1200" i="1" baseline="30000" dirty="0" smtClean="0"/>
              <a:t>1 </a:t>
            </a:r>
            <a:r>
              <a:rPr lang="en-US" sz="1200" i="1" dirty="0" smtClean="0">
                <a:hlinkClick r:id="rId2"/>
              </a:rPr>
              <a:t>The Measurement of Scientific and Technological Activities: Using Patent Data as Science and Technology </a:t>
            </a:r>
            <a:r>
              <a:rPr lang="pt-BR" sz="1200" i="1" dirty="0" err="1" smtClean="0">
                <a:hlinkClick r:id="rId2"/>
              </a:rPr>
              <a:t>Indicators</a:t>
            </a:r>
            <a:r>
              <a:rPr lang="pt-BR" sz="1200" i="1" dirty="0" smtClean="0">
                <a:hlinkClick r:id="rId2"/>
              </a:rPr>
              <a:t> </a:t>
            </a:r>
            <a:r>
              <a:rPr lang="pt-BR" sz="1200" dirty="0" smtClean="0">
                <a:hlinkClick r:id="rId2"/>
              </a:rPr>
              <a:t> </a:t>
            </a:r>
            <a:r>
              <a:rPr lang="pt-BR" sz="1200" dirty="0" smtClean="0"/>
              <a:t>— Manual de Patente [OCDE/</a:t>
            </a:r>
            <a:r>
              <a:rPr lang="pt-BR" sz="1200" dirty="0" err="1" smtClean="0"/>
              <a:t>GD</a:t>
            </a:r>
            <a:r>
              <a:rPr lang="pt-BR" sz="1200" dirty="0" smtClean="0"/>
              <a:t>(94)114)].</a:t>
            </a:r>
          </a:p>
        </p:txBody>
      </p:sp>
      <p:sp>
        <p:nvSpPr>
          <p:cNvPr id="6" name="Seta para a esquerda e para a direita 5"/>
          <p:cNvSpPr/>
          <p:nvPr/>
        </p:nvSpPr>
        <p:spPr>
          <a:xfrm>
            <a:off x="3635896" y="1844824"/>
            <a:ext cx="1152128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683568" y="25649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72008" y="1700808"/>
            <a:ext cx="3347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00" b="1" dirty="0" smtClean="0">
                <a:solidFill>
                  <a:srgbClr val="006600"/>
                </a:solidFill>
              </a:rPr>
              <a:t>Número de patentes solicitadas e concedidas </a:t>
            </a:r>
            <a:endParaRPr lang="pt-BR" sz="2200" b="1" dirty="0">
              <a:solidFill>
                <a:srgbClr val="0066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092280" y="17728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5220072" y="1700808"/>
            <a:ext cx="3024336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0" indent="-324000"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pt-BR" sz="2200" b="1" dirty="0" smtClean="0">
                <a:solidFill>
                  <a:srgbClr val="006600"/>
                </a:solidFill>
              </a:rPr>
              <a:t>Dinamismo tecnológico</a:t>
            </a:r>
          </a:p>
          <a:p>
            <a:pPr algn="ctr">
              <a:buNone/>
            </a:pPr>
            <a:r>
              <a:rPr lang="pt-BR" sz="2200" b="1" dirty="0" smtClean="0">
                <a:solidFill>
                  <a:srgbClr val="006600"/>
                </a:solidFill>
              </a:rPr>
              <a:t>de um país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3779912" y="27809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027" name="Picture 3" descr="C:\Users\yara.csordas\AppData\Local\Microsoft\Windows\Temporary Internet Files\Content.IE5\Z8K2E0RX\MC90033991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36912"/>
            <a:ext cx="1036930" cy="815645"/>
          </a:xfrm>
          <a:prstGeom prst="rect">
            <a:avLst/>
          </a:prstGeom>
          <a:noFill/>
        </p:spPr>
      </p:pic>
      <p:pic>
        <p:nvPicPr>
          <p:cNvPr id="1029" name="Picture 5" descr="C:\Users\yara.csordas\AppData\Local\Microsoft\Windows\Temporary Internet Files\Content.IE5\Z8K2E0RX\MC90031979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564904"/>
            <a:ext cx="1134891" cy="1065501"/>
          </a:xfrm>
          <a:prstGeom prst="rect">
            <a:avLst/>
          </a:prstGeom>
          <a:noFill/>
        </p:spPr>
      </p:pic>
      <p:pic>
        <p:nvPicPr>
          <p:cNvPr id="1032" name="Picture 8" descr="C:\Program Files (x86)\Microsoft Office\MEDIA\CAGCAT10\j0297185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2600908"/>
            <a:ext cx="1356619" cy="1081045"/>
          </a:xfrm>
          <a:prstGeom prst="rect">
            <a:avLst/>
          </a:prstGeom>
          <a:noFill/>
        </p:spPr>
      </p:pic>
      <p:pic>
        <p:nvPicPr>
          <p:cNvPr id="1033" name="Picture 9" descr="C:\Program Files (x86)\Microsoft Office\MEDIA\CAGCAT10\j0233070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2806242"/>
            <a:ext cx="1337346" cy="670376"/>
          </a:xfrm>
          <a:prstGeom prst="rect">
            <a:avLst/>
          </a:prstGeom>
          <a:noFill/>
        </p:spPr>
      </p:pic>
      <p:sp>
        <p:nvSpPr>
          <p:cNvPr id="20" name="Retângulo 19"/>
          <p:cNvSpPr/>
          <p:nvPr/>
        </p:nvSpPr>
        <p:spPr>
          <a:xfrm>
            <a:off x="2771800" y="548680"/>
            <a:ext cx="3816424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pt-BR" sz="3000" b="1" dirty="0" smtClean="0">
                <a:solidFill>
                  <a:srgbClr val="C00000"/>
                </a:solidFill>
              </a:rPr>
              <a:t>Métrica de invenção </a:t>
            </a:r>
            <a:r>
              <a:rPr lang="pt-BR" sz="3000" b="1" baseline="30000" dirty="0" smtClean="0">
                <a:solidFill>
                  <a:srgbClr val="C00000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1"/>
          <p:cNvGraphicFramePr>
            <a:graphicFrameLocks noChangeAspect="1"/>
          </p:cNvGraphicFramePr>
          <p:nvPr/>
        </p:nvGraphicFramePr>
        <p:xfrm>
          <a:off x="1122040" y="1340768"/>
          <a:ext cx="7410400" cy="5286375"/>
        </p:xfrm>
        <a:graphic>
          <a:graphicData uri="http://schemas.openxmlformats.org/presentationml/2006/ole">
            <p:oleObj spid="_x0000_s2050" name="Graph" r:id="rId3" imgW="4788000" imgH="3198600" progId="">
              <p:embed/>
            </p:oleObj>
          </a:graphicData>
        </a:graphic>
      </p:graphicFrame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2306515" y="1603375"/>
            <a:ext cx="1008185" cy="287338"/>
            <a:chOff x="2112" y="2112"/>
            <a:chExt cx="688" cy="181"/>
          </a:xfrm>
        </p:grpSpPr>
        <p:sp>
          <p:nvSpPr>
            <p:cNvPr id="2076" name="Rectangle 33"/>
            <p:cNvSpPr>
              <a:spLocks noChangeArrowheads="1"/>
            </p:cNvSpPr>
            <p:nvPr/>
          </p:nvSpPr>
          <p:spPr bwMode="auto">
            <a:xfrm>
              <a:off x="2112" y="2160"/>
              <a:ext cx="96" cy="9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077" name="Rectangle 34"/>
            <p:cNvSpPr>
              <a:spLocks noChangeArrowheads="1"/>
            </p:cNvSpPr>
            <p:nvPr/>
          </p:nvSpPr>
          <p:spPr bwMode="auto">
            <a:xfrm>
              <a:off x="2256" y="2112"/>
              <a:ext cx="544" cy="18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pt-BR" sz="1400">
                  <a:latin typeface="Verdana" pitchFamily="34" charset="0"/>
                </a:rPr>
                <a:t>Brasil</a:t>
              </a: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1149678" y="925066"/>
            <a:ext cx="7238746" cy="5672286"/>
            <a:chOff x="384" y="512"/>
            <a:chExt cx="5264" cy="3316"/>
          </a:xfrm>
        </p:grpSpPr>
        <p:grpSp>
          <p:nvGrpSpPr>
            <p:cNvPr id="4" name="Group 36"/>
            <p:cNvGrpSpPr>
              <a:grpSpLocks/>
            </p:cNvGrpSpPr>
            <p:nvPr/>
          </p:nvGrpSpPr>
          <p:grpSpPr bwMode="auto">
            <a:xfrm>
              <a:off x="4376" y="720"/>
              <a:ext cx="952" cy="192"/>
              <a:chOff x="4066" y="768"/>
              <a:chExt cx="952" cy="192"/>
            </a:xfrm>
          </p:grpSpPr>
          <p:sp>
            <p:nvSpPr>
              <p:cNvPr id="2074" name="Rectangle 37"/>
              <p:cNvSpPr>
                <a:spLocks noChangeArrowheads="1"/>
              </p:cNvSpPr>
              <p:nvPr/>
            </p:nvSpPr>
            <p:spPr bwMode="auto">
              <a:xfrm>
                <a:off x="4066" y="768"/>
                <a:ext cx="576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pt-BR" sz="1800">
                    <a:solidFill>
                      <a:srgbClr val="FF00FF"/>
                    </a:solidFill>
                    <a:latin typeface="Verdana" pitchFamily="34" charset="0"/>
                  </a:rPr>
                  <a:t>17.217</a:t>
                </a:r>
              </a:p>
            </p:txBody>
          </p:sp>
          <p:sp>
            <p:nvSpPr>
              <p:cNvPr id="2075" name="Line 38"/>
              <p:cNvSpPr>
                <a:spLocks noChangeShapeType="1"/>
              </p:cNvSpPr>
              <p:nvPr/>
            </p:nvSpPr>
            <p:spPr bwMode="auto">
              <a:xfrm rot="21571426" flipV="1">
                <a:off x="4704" y="864"/>
                <a:ext cx="314" cy="1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5" name="Group 39"/>
            <p:cNvGrpSpPr>
              <a:grpSpLocks/>
            </p:cNvGrpSpPr>
            <p:nvPr/>
          </p:nvGrpSpPr>
          <p:grpSpPr bwMode="auto">
            <a:xfrm>
              <a:off x="1570" y="1244"/>
              <a:ext cx="1008" cy="181"/>
              <a:chOff x="1586" y="1146"/>
              <a:chExt cx="1008" cy="181"/>
            </a:xfrm>
          </p:grpSpPr>
          <p:sp>
            <p:nvSpPr>
              <p:cNvPr id="2072" name="Rectangle 40"/>
              <p:cNvSpPr>
                <a:spLocks noChangeArrowheads="1"/>
              </p:cNvSpPr>
              <p:nvPr/>
            </p:nvSpPr>
            <p:spPr bwMode="auto">
              <a:xfrm>
                <a:off x="1586" y="1194"/>
                <a:ext cx="96" cy="96"/>
              </a:xfrm>
              <a:prstGeom prst="rect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073" name="Rectangle 41"/>
              <p:cNvSpPr>
                <a:spLocks noChangeArrowheads="1"/>
              </p:cNvSpPr>
              <p:nvPr/>
            </p:nvSpPr>
            <p:spPr bwMode="auto">
              <a:xfrm>
                <a:off x="1778" y="1146"/>
                <a:ext cx="816" cy="18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pt-BR" sz="1400">
                    <a:solidFill>
                      <a:srgbClr val="FF66FF"/>
                    </a:solidFill>
                    <a:latin typeface="Verdana" pitchFamily="34" charset="0"/>
                  </a:rPr>
                  <a:t>South Korea</a:t>
                </a:r>
              </a:p>
            </p:txBody>
          </p:sp>
        </p:grpSp>
        <p:graphicFrame>
          <p:nvGraphicFramePr>
            <p:cNvPr id="2052" name="Object 42"/>
            <p:cNvGraphicFramePr>
              <a:graphicFrameLocks noChangeAspect="1"/>
            </p:cNvGraphicFramePr>
            <p:nvPr/>
          </p:nvGraphicFramePr>
          <p:xfrm>
            <a:off x="384" y="512"/>
            <a:ext cx="5264" cy="3316"/>
          </p:xfrm>
          <a:graphic>
            <a:graphicData uri="http://schemas.openxmlformats.org/presentationml/2006/ole">
              <p:oleObj spid="_x0000_s2052" name="Graph" r:id="rId4" imgW="4728600" imgH="3115800" progId="">
                <p:embed/>
              </p:oleObj>
            </a:graphicData>
          </a:graphic>
        </p:graphicFrame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1115616" y="776758"/>
            <a:ext cx="7262482" cy="5820594"/>
            <a:chOff x="437" y="-462"/>
            <a:chExt cx="5300" cy="3349"/>
          </a:xfrm>
        </p:grpSpPr>
        <p:graphicFrame>
          <p:nvGraphicFramePr>
            <p:cNvPr id="2051" name="Object 44"/>
            <p:cNvGraphicFramePr>
              <a:graphicFrameLocks noChangeAspect="1"/>
            </p:cNvGraphicFramePr>
            <p:nvPr/>
          </p:nvGraphicFramePr>
          <p:xfrm>
            <a:off x="437" y="-462"/>
            <a:ext cx="5300" cy="3349"/>
          </p:xfrm>
          <a:graphic>
            <a:graphicData uri="http://schemas.openxmlformats.org/presentationml/2006/ole">
              <p:oleObj spid="_x0000_s2051" name="Graph" r:id="rId5" imgW="4728600" imgH="3115800" progId="">
                <p:embed/>
              </p:oleObj>
            </a:graphicData>
          </a:graphic>
        </p:graphicFrame>
        <p:grpSp>
          <p:nvGrpSpPr>
            <p:cNvPr id="7" name="Group 45"/>
            <p:cNvGrpSpPr>
              <a:grpSpLocks/>
            </p:cNvGrpSpPr>
            <p:nvPr/>
          </p:nvGrpSpPr>
          <p:grpSpPr bwMode="auto">
            <a:xfrm>
              <a:off x="4325" y="35"/>
              <a:ext cx="1051" cy="192"/>
              <a:chOff x="3667" y="-15"/>
              <a:chExt cx="1051" cy="192"/>
            </a:xfrm>
          </p:grpSpPr>
          <p:sp>
            <p:nvSpPr>
              <p:cNvPr id="2068" name="Rectangle 46"/>
              <p:cNvSpPr>
                <a:spLocks noChangeArrowheads="1"/>
              </p:cNvSpPr>
              <p:nvPr/>
            </p:nvSpPr>
            <p:spPr bwMode="auto">
              <a:xfrm>
                <a:off x="3667" y="-15"/>
                <a:ext cx="576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pt-BR" sz="1800" dirty="0">
                    <a:solidFill>
                      <a:srgbClr val="FF3300"/>
                    </a:solidFill>
                    <a:latin typeface="Verdana" pitchFamily="34" charset="0"/>
                  </a:rPr>
                  <a:t>16.617</a:t>
                </a:r>
              </a:p>
            </p:txBody>
          </p:sp>
          <p:sp>
            <p:nvSpPr>
              <p:cNvPr id="2069" name="Line 47"/>
              <p:cNvSpPr>
                <a:spLocks noChangeShapeType="1"/>
              </p:cNvSpPr>
              <p:nvPr/>
            </p:nvSpPr>
            <p:spPr bwMode="auto">
              <a:xfrm flipV="1">
                <a:off x="4298" y="-15"/>
                <a:ext cx="420" cy="8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8" name="Group 48"/>
            <p:cNvGrpSpPr>
              <a:grpSpLocks/>
            </p:cNvGrpSpPr>
            <p:nvPr/>
          </p:nvGrpSpPr>
          <p:grpSpPr bwMode="auto">
            <a:xfrm>
              <a:off x="1570" y="1423"/>
              <a:ext cx="688" cy="188"/>
              <a:chOff x="1584" y="1200"/>
              <a:chExt cx="688" cy="181"/>
            </a:xfrm>
          </p:grpSpPr>
          <p:sp>
            <p:nvSpPr>
              <p:cNvPr id="2066" name="Rectangle 49"/>
              <p:cNvSpPr>
                <a:spLocks noChangeArrowheads="1"/>
              </p:cNvSpPr>
              <p:nvPr/>
            </p:nvSpPr>
            <p:spPr bwMode="auto">
              <a:xfrm>
                <a:off x="1584" y="1248"/>
                <a:ext cx="96" cy="9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2067" name="Rectangle 50"/>
              <p:cNvSpPr>
                <a:spLocks noChangeArrowheads="1"/>
              </p:cNvSpPr>
              <p:nvPr/>
            </p:nvSpPr>
            <p:spPr bwMode="auto">
              <a:xfrm>
                <a:off x="1728" y="1200"/>
                <a:ext cx="544" cy="18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pt-BR" sz="1400" dirty="0">
                    <a:solidFill>
                      <a:srgbClr val="FF3300"/>
                    </a:solidFill>
                    <a:latin typeface="Verdana" pitchFamily="34" charset="0"/>
                  </a:rPr>
                  <a:t>Taiwan</a:t>
                </a:r>
              </a:p>
            </p:txBody>
          </p:sp>
        </p:grpSp>
      </p:grp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7092280" y="5013176"/>
            <a:ext cx="1224136" cy="792088"/>
            <a:chOff x="5040" y="2834"/>
            <a:chExt cx="453" cy="480"/>
          </a:xfrm>
        </p:grpSpPr>
        <p:sp>
          <p:nvSpPr>
            <p:cNvPr id="2062" name="Rectangle 52"/>
            <p:cNvSpPr>
              <a:spLocks noChangeArrowheads="1"/>
            </p:cNvSpPr>
            <p:nvPr/>
          </p:nvSpPr>
          <p:spPr bwMode="auto">
            <a:xfrm>
              <a:off x="5040" y="2834"/>
              <a:ext cx="453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pt-BR" sz="1800">
                  <a:latin typeface="Verdana" pitchFamily="34" charset="0"/>
                </a:rPr>
                <a:t>295</a:t>
              </a:r>
            </a:p>
          </p:txBody>
        </p:sp>
        <p:sp>
          <p:nvSpPr>
            <p:cNvPr id="2063" name="Line 53"/>
            <p:cNvSpPr>
              <a:spLocks noChangeShapeType="1"/>
            </p:cNvSpPr>
            <p:nvPr/>
          </p:nvSpPr>
          <p:spPr bwMode="auto">
            <a:xfrm rot="19575705" flipH="1">
              <a:off x="5347" y="3024"/>
              <a:ext cx="13" cy="2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0" name="Group 54"/>
          <p:cNvGrpSpPr>
            <a:grpSpLocks/>
          </p:cNvGrpSpPr>
          <p:nvPr/>
        </p:nvGrpSpPr>
        <p:grpSpPr bwMode="auto">
          <a:xfrm>
            <a:off x="2339752" y="4509120"/>
            <a:ext cx="1614854" cy="1376363"/>
            <a:chOff x="1442" y="2397"/>
            <a:chExt cx="1102" cy="867"/>
          </a:xfrm>
        </p:grpSpPr>
        <p:sp>
          <p:nvSpPr>
            <p:cNvPr id="2060" name="Rectangle 55"/>
            <p:cNvSpPr>
              <a:spLocks noChangeArrowheads="1"/>
            </p:cNvSpPr>
            <p:nvPr/>
          </p:nvSpPr>
          <p:spPr bwMode="auto">
            <a:xfrm>
              <a:off x="1442" y="2397"/>
              <a:ext cx="1102" cy="531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/>
              <a:r>
                <a:rPr lang="pt-BR" sz="1400" dirty="0">
                  <a:latin typeface="Verdana" pitchFamily="34" charset="0"/>
                </a:rPr>
                <a:t>         </a:t>
              </a:r>
              <a:r>
                <a:rPr lang="pt-BR" sz="1200" b="1" u="sng" dirty="0">
                  <a:latin typeface="Verdana" pitchFamily="34" charset="0"/>
                </a:rPr>
                <a:t>1974</a:t>
              </a:r>
            </a:p>
            <a:p>
              <a:pPr algn="just" eaLnBrk="1" hangingPunct="1"/>
              <a:r>
                <a:rPr lang="pt-BR" sz="1300" dirty="0">
                  <a:latin typeface="Verdana" pitchFamily="34" charset="0"/>
                </a:rPr>
                <a:t>Brasil = 44</a:t>
              </a:r>
            </a:p>
            <a:p>
              <a:pPr algn="just" eaLnBrk="1" hangingPunct="1"/>
              <a:r>
                <a:rPr lang="pt-BR" sz="1300" dirty="0" err="1">
                  <a:solidFill>
                    <a:srgbClr val="FF3399"/>
                  </a:solidFill>
                  <a:latin typeface="Verdana" pitchFamily="34" charset="0"/>
                </a:rPr>
                <a:t>South</a:t>
              </a:r>
              <a:r>
                <a:rPr lang="pt-BR" sz="1300" dirty="0">
                  <a:solidFill>
                    <a:srgbClr val="FF3399"/>
                  </a:solidFill>
                  <a:latin typeface="Verdana" pitchFamily="34" charset="0"/>
                </a:rPr>
                <a:t> </a:t>
              </a:r>
              <a:r>
                <a:rPr lang="pt-BR" sz="1300" dirty="0" err="1">
                  <a:solidFill>
                    <a:srgbClr val="FF3399"/>
                  </a:solidFill>
                  <a:latin typeface="Verdana" pitchFamily="34" charset="0"/>
                </a:rPr>
                <a:t>Korea</a:t>
              </a:r>
              <a:r>
                <a:rPr lang="pt-BR" sz="1300" dirty="0">
                  <a:solidFill>
                    <a:srgbClr val="FF3399"/>
                  </a:solidFill>
                  <a:latin typeface="Verdana" pitchFamily="34" charset="0"/>
                </a:rPr>
                <a:t> = 22</a:t>
              </a:r>
            </a:p>
            <a:p>
              <a:pPr algn="just" eaLnBrk="1" hangingPunct="1"/>
              <a:r>
                <a:rPr lang="pt-BR" sz="1300" dirty="0">
                  <a:solidFill>
                    <a:srgbClr val="FF0000"/>
                  </a:solidFill>
                  <a:latin typeface="Verdana" pitchFamily="34" charset="0"/>
                </a:rPr>
                <a:t>Taiwan = 102</a:t>
              </a:r>
            </a:p>
          </p:txBody>
        </p:sp>
        <p:sp>
          <p:nvSpPr>
            <p:cNvPr id="2061" name="Line 56"/>
            <p:cNvSpPr>
              <a:spLocks noChangeShapeType="1"/>
            </p:cNvSpPr>
            <p:nvPr/>
          </p:nvSpPr>
          <p:spPr bwMode="auto">
            <a:xfrm>
              <a:off x="1728" y="2976"/>
              <a:ext cx="0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2059" name="Rectangle 57"/>
          <p:cNvSpPr>
            <a:spLocks noChangeArrowheads="1"/>
          </p:cNvSpPr>
          <p:nvPr/>
        </p:nvSpPr>
        <p:spPr bwMode="auto">
          <a:xfrm>
            <a:off x="2411759" y="376809"/>
            <a:ext cx="4392489" cy="6039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pt-BR" sz="2200" dirty="0">
                <a:solidFill>
                  <a:srgbClr val="C00000"/>
                </a:solidFill>
                <a:latin typeface="Verdana" pitchFamily="34" charset="0"/>
              </a:rPr>
              <a:t>Patentes </a:t>
            </a:r>
            <a:r>
              <a:rPr lang="pt-BR" sz="2200" dirty="0" smtClean="0">
                <a:solidFill>
                  <a:srgbClr val="C00000"/>
                </a:solidFill>
                <a:latin typeface="Verdana" pitchFamily="34" charset="0"/>
              </a:rPr>
              <a:t>Depositadas </a:t>
            </a:r>
            <a:r>
              <a:rPr lang="pt-BR" sz="2200" dirty="0">
                <a:solidFill>
                  <a:srgbClr val="C00000"/>
                </a:solidFill>
                <a:latin typeface="Verdana" pitchFamily="34" charset="0"/>
              </a:rPr>
              <a:t>no </a:t>
            </a:r>
            <a:r>
              <a:rPr lang="pt-BR" sz="2200" dirty="0" err="1" smtClean="0">
                <a:solidFill>
                  <a:srgbClr val="C00000"/>
                </a:solidFill>
                <a:latin typeface="Verdana" pitchFamily="34" charset="0"/>
              </a:rPr>
              <a:t>USPTO</a:t>
            </a:r>
            <a:endParaRPr lang="pt-BR" sz="2200" dirty="0">
              <a:solidFill>
                <a:srgbClr val="C00000"/>
              </a:solidFill>
              <a:latin typeface="Verdana" pitchFamily="34" charset="0"/>
            </a:endParaRPr>
          </a:p>
          <a:p>
            <a:pPr algn="ctr" eaLnBrk="1" hangingPunct="1"/>
            <a:r>
              <a:rPr lang="pt-BR" sz="2200" dirty="0" smtClean="0">
                <a:solidFill>
                  <a:srgbClr val="C00000"/>
                </a:solidFill>
                <a:latin typeface="Verdana" pitchFamily="34" charset="0"/>
              </a:rPr>
              <a:t>(1970 </a:t>
            </a:r>
            <a:r>
              <a:rPr lang="pt-BR" sz="2200" dirty="0">
                <a:solidFill>
                  <a:srgbClr val="C00000"/>
                </a:solidFill>
                <a:latin typeface="Verdana" pitchFamily="34" charset="0"/>
              </a:rPr>
              <a:t>– </a:t>
            </a:r>
            <a:r>
              <a:rPr lang="pt-BR" sz="2200" dirty="0" smtClean="0">
                <a:solidFill>
                  <a:srgbClr val="C00000"/>
                </a:solidFill>
                <a:latin typeface="Verdana" pitchFamily="34" charset="0"/>
              </a:rPr>
              <a:t>2005)</a:t>
            </a:r>
            <a:r>
              <a:rPr lang="pt-BR" sz="2400" baseline="40000" dirty="0" smtClean="0">
                <a:solidFill>
                  <a:srgbClr val="C00000"/>
                </a:solidFill>
                <a:latin typeface="Verdana" pitchFamily="34" charset="0"/>
              </a:rPr>
              <a:t>1</a:t>
            </a:r>
            <a:endParaRPr lang="pt-BR" sz="2400" baseline="40000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107504" y="6639163"/>
            <a:ext cx="64087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i="1" baseline="40000" dirty="0" smtClean="0"/>
              <a:t>1</a:t>
            </a:r>
            <a:r>
              <a:rPr lang="pt-BR" sz="1000" i="1" dirty="0" smtClean="0"/>
              <a:t> Total acumulado; inclui patentes de invenção e utilidade. Dados gentilmente fornecidos pelo pesquisador Pompeu Filho</a:t>
            </a:r>
            <a:endParaRPr lang="pt-BR" sz="1000" i="1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4427984" y="2780928"/>
            <a:ext cx="2232248" cy="954107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3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2012</a:t>
            </a:r>
          </a:p>
          <a:p>
            <a:pPr algn="ctr"/>
            <a:r>
              <a:rPr lang="pt-BR" sz="1400" b="1" dirty="0" smtClean="0"/>
              <a:t>BRASIL = 1697</a:t>
            </a:r>
          </a:p>
          <a:p>
            <a:pPr algn="ctr"/>
            <a:r>
              <a:rPr lang="pt-BR" sz="1400" b="1" dirty="0" err="1" smtClean="0"/>
              <a:t>SOUTH</a:t>
            </a:r>
            <a:r>
              <a:rPr lang="pt-BR" sz="1400" b="1" dirty="0" smtClean="0"/>
              <a:t> </a:t>
            </a:r>
            <a:r>
              <a:rPr lang="pt-BR" sz="1400" b="1" dirty="0" err="1" smtClean="0"/>
              <a:t>KOREA</a:t>
            </a:r>
            <a:r>
              <a:rPr lang="pt-BR" sz="1400" b="1" dirty="0" smtClean="0"/>
              <a:t> = 110.324</a:t>
            </a:r>
          </a:p>
          <a:p>
            <a:pPr algn="ctr"/>
            <a:r>
              <a:rPr lang="pt-BR" sz="1400" b="1" dirty="0" smtClean="0"/>
              <a:t>TAIWAN = 93.317  </a:t>
            </a:r>
            <a:endParaRPr lang="pt-BR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4248472" cy="1143000"/>
          </a:xfrm>
        </p:spPr>
        <p:txBody>
          <a:bodyPr>
            <a:normAutofit/>
          </a:bodyPr>
          <a:lstStyle/>
          <a:p>
            <a:r>
              <a:rPr lang="pt-BR" sz="2800" b="1" dirty="0" smtClean="0"/>
              <a:t>Oportunidades </a:t>
            </a:r>
            <a:br>
              <a:rPr lang="pt-BR" sz="2800" b="1" dirty="0" smtClean="0"/>
            </a:br>
            <a:r>
              <a:rPr lang="pt-BR" sz="2800" b="1" dirty="0" smtClean="0"/>
              <a:t>estratégicas</a:t>
            </a: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7811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pt-BR" sz="1600" dirty="0" smtClean="0"/>
          </a:p>
          <a:p>
            <a:pPr algn="ctr">
              <a:buNone/>
            </a:pPr>
            <a:r>
              <a:rPr lang="pt-BR" sz="2800" dirty="0" smtClean="0"/>
              <a:t>O </a:t>
            </a:r>
            <a:r>
              <a:rPr lang="pt-BR" sz="2800" dirty="0"/>
              <a:t>Brasil </a:t>
            </a:r>
            <a:r>
              <a:rPr lang="pt-BR" sz="2800" b="1" dirty="0" smtClean="0">
                <a:solidFill>
                  <a:srgbClr val="C00000"/>
                </a:solidFill>
              </a:rPr>
              <a:t>não é signatário </a:t>
            </a:r>
            <a:r>
              <a:rPr lang="pt-BR" sz="2800" dirty="0" smtClean="0"/>
              <a:t>de acordos </a:t>
            </a:r>
            <a:r>
              <a:rPr lang="pt-BR" sz="2800" dirty="0" err="1" smtClean="0"/>
              <a:t>patentários</a:t>
            </a:r>
            <a:r>
              <a:rPr lang="pt-BR" sz="2800" dirty="0" smtClean="0"/>
              <a:t> internacionais  em alguns setores de mercado</a:t>
            </a:r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r>
              <a:rPr lang="pt-BR" sz="2400" b="1" i="1" dirty="0" smtClean="0">
                <a:solidFill>
                  <a:srgbClr val="006600"/>
                </a:solidFill>
              </a:rPr>
              <a:t>Inovações protegidas por patentes em outros países ainda estão livres para serem exploradas no Brasil sem necessidade de licenciamento, contratos ou pagamento de royalties !</a:t>
            </a:r>
          </a:p>
          <a:p>
            <a:pPr algn="ctr">
              <a:buNone/>
            </a:pPr>
            <a:endParaRPr lang="pt-BR" dirty="0" smtClean="0"/>
          </a:p>
        </p:txBody>
      </p:sp>
      <p:pic>
        <p:nvPicPr>
          <p:cNvPr id="12290" name="Picture 2" descr="C:\Users\yara.csordas\AppData\Local\Microsoft\Windows\Temporary Internet Files\Content.IE5\Z8K2E0RX\MP90031544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3351" y="3140968"/>
            <a:ext cx="1350537" cy="13247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291" name="Picture 3" descr="C:\Users\yara.csordas\AppData\Local\Microsoft\Windows\Temporary Internet Files\Content.IE5\RGZ0R8EB\MC9003186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996952"/>
            <a:ext cx="1682041" cy="1520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4680520" cy="1143000"/>
          </a:xfrm>
        </p:spPr>
        <p:txBody>
          <a:bodyPr>
            <a:normAutofit/>
          </a:bodyPr>
          <a:lstStyle/>
          <a:p>
            <a:r>
              <a:rPr lang="pt-BR" sz="3000" b="1" dirty="0" smtClean="0"/>
              <a:t>Pesquisa de Patentes</a:t>
            </a:r>
            <a:endParaRPr lang="pt-BR" sz="30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864" y="1783357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2500" b="1" dirty="0" smtClean="0">
                <a:solidFill>
                  <a:srgbClr val="C00000"/>
                </a:solidFill>
              </a:rPr>
              <a:t>Fontes de informação exclusivamente </a:t>
            </a:r>
            <a:r>
              <a:rPr lang="pt-BR" sz="2500" b="1" dirty="0" err="1" smtClean="0">
                <a:solidFill>
                  <a:srgbClr val="C00000"/>
                </a:solidFill>
              </a:rPr>
              <a:t>patentárias</a:t>
            </a:r>
            <a:r>
              <a:rPr lang="pt-BR" sz="2500" b="1" dirty="0" smtClean="0">
                <a:solidFill>
                  <a:srgbClr val="C00000"/>
                </a:solidFill>
              </a:rPr>
              <a:t>  (gratuitas) </a:t>
            </a:r>
          </a:p>
          <a:p>
            <a:pPr indent="-169863">
              <a:spcBef>
                <a:spcPts val="900"/>
              </a:spcBef>
            </a:pPr>
            <a:r>
              <a:rPr lang="pt-BR" sz="2400" b="1" dirty="0" smtClean="0">
                <a:hlinkClick r:id="rId2"/>
              </a:rPr>
              <a:t>INPI</a:t>
            </a:r>
            <a:endParaRPr lang="pt-BR" sz="2400" dirty="0" smtClean="0"/>
          </a:p>
          <a:p>
            <a:pPr indent="-169863">
              <a:spcBef>
                <a:spcPts val="900"/>
              </a:spcBef>
            </a:pPr>
            <a:r>
              <a:rPr lang="pt-BR" sz="2400" b="1" dirty="0" smtClean="0">
                <a:hlinkClick r:id="rId3"/>
              </a:rPr>
              <a:t>Espacenet</a:t>
            </a:r>
            <a:r>
              <a:rPr lang="pt-BR" sz="2400" dirty="0" smtClean="0"/>
              <a:t> 		 </a:t>
            </a:r>
          </a:p>
          <a:p>
            <a:pPr indent="-169863">
              <a:spcBef>
                <a:spcPts val="900"/>
              </a:spcBef>
            </a:pPr>
            <a:r>
              <a:rPr lang="pt-BR" sz="2400" b="1" dirty="0" smtClean="0">
                <a:hlinkClick r:id="rId4"/>
              </a:rPr>
              <a:t>Epoline </a:t>
            </a:r>
            <a:r>
              <a:rPr lang="pt-BR" sz="2400" b="1" dirty="0" err="1" smtClean="0">
                <a:hlinkClick r:id="rId4"/>
              </a:rPr>
              <a:t>Register</a:t>
            </a:r>
            <a:r>
              <a:rPr lang="pt-BR" sz="2400" b="1" dirty="0" smtClean="0">
                <a:hlinkClick r:id="rId4"/>
              </a:rPr>
              <a:t> </a:t>
            </a:r>
            <a:r>
              <a:rPr lang="pt-BR" sz="2400" b="1" dirty="0" err="1" smtClean="0">
                <a:hlinkClick r:id="rId4"/>
              </a:rPr>
              <a:t>Plus</a:t>
            </a:r>
            <a:r>
              <a:rPr lang="pt-BR" sz="2400" b="1" dirty="0" smtClean="0">
                <a:hlinkClick r:id="rId4"/>
              </a:rPr>
              <a:t> </a:t>
            </a:r>
            <a:r>
              <a:rPr lang="pt-BR" sz="2400" dirty="0" smtClean="0"/>
              <a:t>	</a:t>
            </a:r>
          </a:p>
          <a:p>
            <a:pPr indent="-169863">
              <a:spcBef>
                <a:spcPts val="900"/>
              </a:spcBef>
            </a:pPr>
            <a:r>
              <a:rPr lang="pt-BR" sz="2400" b="1" dirty="0" smtClean="0">
                <a:hlinkClick r:id="rId5"/>
              </a:rPr>
              <a:t>Google </a:t>
            </a:r>
            <a:r>
              <a:rPr lang="pt-BR" sz="2400" b="1" dirty="0" err="1" smtClean="0">
                <a:hlinkClick r:id="rId5"/>
              </a:rPr>
              <a:t>Patents</a:t>
            </a:r>
            <a:endParaRPr lang="pt-BR" sz="2400" b="1" dirty="0" smtClean="0"/>
          </a:p>
          <a:p>
            <a:pPr indent="-169863">
              <a:spcBef>
                <a:spcPts val="900"/>
              </a:spcBef>
            </a:pPr>
            <a:r>
              <a:rPr lang="pt-BR" sz="2400" b="1" dirty="0" smtClean="0">
                <a:hlinkClick r:id="rId6"/>
              </a:rPr>
              <a:t>WIPO</a:t>
            </a:r>
            <a:r>
              <a:rPr lang="pt-BR" sz="2400" b="1" dirty="0" smtClean="0"/>
              <a:t> </a:t>
            </a:r>
          </a:p>
          <a:p>
            <a:pPr indent="-169863">
              <a:spcBef>
                <a:spcPts val="900"/>
              </a:spcBef>
            </a:pPr>
            <a:r>
              <a:rPr lang="pt-BR" sz="2400" b="1" dirty="0" smtClean="0">
                <a:hlinkClick r:id="rId7"/>
              </a:rPr>
              <a:t>Intellogist</a:t>
            </a:r>
            <a:r>
              <a:rPr lang="pt-BR" sz="2400" b="1" dirty="0" smtClean="0"/>
              <a:t> </a:t>
            </a:r>
            <a:r>
              <a:rPr lang="pt-BR" sz="2400" dirty="0" smtClean="0"/>
              <a:t>	</a:t>
            </a:r>
          </a:p>
        </p:txBody>
      </p:sp>
      <p:pic>
        <p:nvPicPr>
          <p:cNvPr id="8194" name="Picture 2" descr="C:\Users\yara.csordas\AppData\Local\Microsoft\Windows\Temporary Internet Files\Content.IE5\RGZ0R8EB\MC90035404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0" y="3068959"/>
            <a:ext cx="2089358" cy="2209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 smtClean="0"/>
              <a:t>Pesquisa de Patentes</a:t>
            </a:r>
            <a:endParaRPr lang="pt-BR" sz="3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23728" y="1672208"/>
            <a:ext cx="6624736" cy="4565104"/>
          </a:xfrm>
        </p:spPr>
        <p:txBody>
          <a:bodyPr>
            <a:normAutofit/>
          </a:bodyPr>
          <a:lstStyle/>
          <a:p>
            <a:pPr indent="-169863" defTabSz="361950">
              <a:lnSpc>
                <a:spcPct val="110000"/>
              </a:lnSpc>
              <a:spcBef>
                <a:spcPts val="0"/>
              </a:spcBef>
            </a:pPr>
            <a:r>
              <a:rPr lang="pt-BR" sz="2700" b="1" dirty="0" err="1" smtClean="0"/>
              <a:t>USPTO</a:t>
            </a:r>
            <a:r>
              <a:rPr lang="pt-BR" sz="2700" b="1" dirty="0" smtClean="0"/>
              <a:t>      (</a:t>
            </a:r>
            <a:r>
              <a:rPr lang="pt-BR" sz="2400" b="1" i="1" dirty="0" smtClean="0"/>
              <a:t>Busca de patentes</a:t>
            </a:r>
            <a:r>
              <a:rPr lang="pt-BR" sz="2700" b="1" dirty="0" smtClean="0"/>
              <a:t>)</a:t>
            </a:r>
            <a:endParaRPr lang="pt-BR" sz="2400" b="1" dirty="0" smtClean="0"/>
          </a:p>
          <a:p>
            <a:pPr indent="-169863" defTabSz="361950">
              <a:lnSpc>
                <a:spcPct val="110000"/>
              </a:lnSpc>
              <a:spcBef>
                <a:spcPts val="1200"/>
              </a:spcBef>
            </a:pPr>
            <a:r>
              <a:rPr lang="pt-BR" sz="2700" b="1" dirty="0" smtClean="0"/>
              <a:t>USPTO </a:t>
            </a:r>
            <a:r>
              <a:rPr lang="pt-BR" sz="2700" b="1" dirty="0" err="1" smtClean="0"/>
              <a:t>PAIR</a:t>
            </a:r>
            <a:r>
              <a:rPr lang="pt-BR" sz="2700" b="1" dirty="0" smtClean="0"/>
              <a:t> </a:t>
            </a:r>
            <a:r>
              <a:rPr lang="pt-BR" b="1" dirty="0" smtClean="0"/>
              <a:t>	  </a:t>
            </a:r>
            <a:r>
              <a:rPr lang="pt-BR" sz="2400" b="1" dirty="0" smtClean="0"/>
              <a:t>(</a:t>
            </a:r>
            <a:r>
              <a:rPr lang="pt-BR" sz="2400" b="1" i="1" dirty="0" smtClean="0"/>
              <a:t>Status de uma patente</a:t>
            </a:r>
            <a:r>
              <a:rPr lang="pt-BR" sz="2400" b="1" dirty="0" smtClean="0"/>
              <a:t>)</a:t>
            </a:r>
            <a:r>
              <a:rPr lang="pt-BR" sz="2500" dirty="0" smtClean="0"/>
              <a:t>	</a:t>
            </a:r>
            <a:r>
              <a:rPr lang="pt-BR" sz="2400" dirty="0" smtClean="0"/>
              <a:t>(</a:t>
            </a:r>
            <a:r>
              <a:rPr lang="pt-BR" sz="2400" dirty="0" smtClean="0">
                <a:hlinkClick r:id="rId2"/>
              </a:rPr>
              <a:t>http://portal.uspto.gov/external/portal/pair</a:t>
            </a:r>
            <a:r>
              <a:rPr lang="pt-BR" sz="2400" dirty="0" smtClean="0"/>
              <a:t>)</a:t>
            </a:r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r>
              <a:rPr lang="en-US" b="1" dirty="0" smtClean="0">
                <a:solidFill>
                  <a:srgbClr val="000099"/>
                </a:solidFill>
              </a:rPr>
              <a:t>     </a:t>
            </a:r>
            <a:r>
              <a:rPr lang="en-US" b="1" dirty="0" err="1" smtClean="0"/>
              <a:t>USPTO</a:t>
            </a:r>
            <a:r>
              <a:rPr lang="en-US" b="1" dirty="0" smtClean="0"/>
              <a:t> </a:t>
            </a:r>
          </a:p>
          <a:p>
            <a:pPr marL="0" indent="0" defTabSz="898525">
              <a:spcBef>
                <a:spcPts val="600"/>
              </a:spcBef>
              <a:buNone/>
            </a:pPr>
            <a:r>
              <a:rPr lang="pt-BR" dirty="0" smtClean="0"/>
              <a:t>     </a:t>
            </a:r>
            <a:r>
              <a:rPr lang="pt-BR" sz="2500" dirty="0" smtClean="0">
                <a:hlinkClick r:id="rId3"/>
              </a:rPr>
              <a:t>Patentes depositadas</a:t>
            </a:r>
            <a:r>
              <a:rPr lang="pt-BR" sz="2500" dirty="0" smtClean="0"/>
              <a:t>   </a:t>
            </a:r>
            <a:r>
              <a:rPr lang="pt-BR" sz="3000" b="1" dirty="0" smtClean="0"/>
              <a:t>≠  </a:t>
            </a:r>
            <a:r>
              <a:rPr lang="pt-BR" sz="2500" dirty="0" smtClean="0"/>
              <a:t> </a:t>
            </a:r>
            <a:r>
              <a:rPr lang="pt-BR" sz="2500" dirty="0" smtClean="0">
                <a:hlinkClick r:id="rId4"/>
              </a:rPr>
              <a:t>Patentes aplicadas</a:t>
            </a:r>
            <a:endParaRPr lang="pt-BR" sz="2500" dirty="0" smtClean="0"/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800" b="1" dirty="0" smtClean="0"/>
              <a:t>	</a:t>
            </a:r>
            <a:r>
              <a:rPr lang="en-US" sz="2800" b="1" dirty="0" smtClean="0">
                <a:solidFill>
                  <a:srgbClr val="C00000"/>
                </a:solidFill>
              </a:rPr>
              <a:t>     (PatFT) </a:t>
            </a:r>
            <a:r>
              <a:rPr lang="pt-BR" sz="2800" dirty="0" smtClean="0">
                <a:solidFill>
                  <a:srgbClr val="C00000"/>
                </a:solidFill>
              </a:rPr>
              <a:t>	 </a:t>
            </a:r>
            <a:r>
              <a:rPr lang="pt-BR" sz="2800" dirty="0" smtClean="0"/>
              <a:t>	         </a:t>
            </a:r>
            <a:r>
              <a:rPr lang="en-US" sz="2800" b="1" dirty="0" smtClean="0">
                <a:solidFill>
                  <a:srgbClr val="006600"/>
                </a:solidFill>
              </a:rPr>
              <a:t>(</a:t>
            </a:r>
            <a:r>
              <a:rPr lang="en-US" sz="2800" b="1" dirty="0" err="1" smtClean="0">
                <a:solidFill>
                  <a:srgbClr val="006600"/>
                </a:solidFill>
              </a:rPr>
              <a:t>AppFT</a:t>
            </a:r>
            <a:r>
              <a:rPr lang="en-US" sz="2800" b="1" dirty="0" smtClean="0">
                <a:solidFill>
                  <a:srgbClr val="006600"/>
                </a:solidFill>
              </a:rPr>
              <a:t>) </a:t>
            </a:r>
            <a:r>
              <a:rPr lang="pt-BR" sz="2800" dirty="0" smtClean="0">
                <a:solidFill>
                  <a:srgbClr val="006600"/>
                </a:solidFill>
              </a:rPr>
              <a:t>	</a:t>
            </a:r>
            <a:endParaRPr lang="en-US" sz="2800" b="1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pt-BR" sz="3600" b="1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yara.csordas\AppData\Local\Microsoft\Windows\Temporary Internet Files\Content.IE5\Z8K2E0RX\MC90023307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239" y="2306190"/>
            <a:ext cx="1519473" cy="2706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4680520" cy="1143000"/>
          </a:xfrm>
        </p:spPr>
        <p:txBody>
          <a:bodyPr>
            <a:normAutofit/>
          </a:bodyPr>
          <a:lstStyle/>
          <a:p>
            <a:r>
              <a:rPr lang="pt-BR" sz="3000" b="1" dirty="0" smtClean="0"/>
              <a:t>Pesquisa de patentes</a:t>
            </a:r>
            <a:endParaRPr lang="pt-BR" sz="3000" b="1" dirty="0"/>
          </a:p>
        </p:txBody>
      </p:sp>
      <p:sp>
        <p:nvSpPr>
          <p:cNvPr id="5" name="Retângulo 4"/>
          <p:cNvSpPr/>
          <p:nvPr/>
        </p:nvSpPr>
        <p:spPr>
          <a:xfrm>
            <a:off x="611560" y="1628800"/>
            <a:ext cx="799288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500" b="1" dirty="0" smtClean="0">
                <a:solidFill>
                  <a:srgbClr val="C00000"/>
                </a:solidFill>
              </a:rPr>
              <a:t>Fontes de informação </a:t>
            </a:r>
            <a:r>
              <a:rPr lang="pt-BR" sz="2500" b="1" dirty="0" err="1" smtClean="0">
                <a:solidFill>
                  <a:srgbClr val="C00000"/>
                </a:solidFill>
              </a:rPr>
              <a:t>não-patentárias</a:t>
            </a:r>
            <a:r>
              <a:rPr lang="pt-BR" sz="2500" b="1" dirty="0" smtClean="0">
                <a:solidFill>
                  <a:srgbClr val="C00000"/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pt-BR" sz="2000" dirty="0" smtClean="0"/>
              <a:t>•  </a:t>
            </a:r>
            <a:r>
              <a:rPr lang="pt-BR" sz="2200" b="1" dirty="0" smtClean="0"/>
              <a:t>Internet aberta </a:t>
            </a:r>
          </a:p>
          <a:p>
            <a:pPr marL="361950">
              <a:spcBef>
                <a:spcPts val="600"/>
              </a:spcBef>
            </a:pPr>
            <a:r>
              <a:rPr lang="pt-BR" sz="2000" dirty="0" smtClean="0"/>
              <a:t>   ex:  Google, Google Acadêmico, </a:t>
            </a:r>
            <a:r>
              <a:rPr lang="pt-BR" sz="2000" dirty="0" err="1" smtClean="0"/>
              <a:t>Wikipedia</a:t>
            </a:r>
            <a:r>
              <a:rPr lang="pt-BR" sz="2000" dirty="0" smtClean="0"/>
              <a:t>, </a:t>
            </a:r>
            <a:r>
              <a:rPr lang="pt-BR" sz="2000" dirty="0" err="1" smtClean="0"/>
              <a:t>SEC</a:t>
            </a:r>
            <a:r>
              <a:rPr lang="pt-BR" sz="2000" dirty="0" smtClean="0"/>
              <a:t> EDGAR, etc.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pt-BR" sz="2000" dirty="0" smtClean="0"/>
              <a:t>•  </a:t>
            </a:r>
            <a:r>
              <a:rPr lang="pt-BR" sz="2200" b="1" dirty="0" smtClean="0"/>
              <a:t>Bases de dados indexadas </a:t>
            </a:r>
          </a:p>
          <a:p>
            <a:pPr marL="898525" indent="-536575"/>
            <a:r>
              <a:rPr lang="pt-BR" sz="2000" dirty="0" smtClean="0"/>
              <a:t>   ex: </a:t>
            </a:r>
            <a:r>
              <a:rPr lang="pt-BR" sz="2000" dirty="0" err="1" smtClean="0"/>
              <a:t>INSPEC</a:t>
            </a:r>
            <a:r>
              <a:rPr lang="pt-BR" sz="2000" dirty="0" smtClean="0"/>
              <a:t>, </a:t>
            </a:r>
            <a:r>
              <a:rPr lang="pt-BR" sz="2000" dirty="0" err="1" smtClean="0"/>
              <a:t>COMPENDEX</a:t>
            </a:r>
            <a:r>
              <a:rPr lang="pt-BR" sz="2000" dirty="0" smtClean="0"/>
              <a:t>, </a:t>
            </a:r>
            <a:r>
              <a:rPr lang="pt-BR" sz="2000" dirty="0" err="1" smtClean="0"/>
              <a:t>ENERGY</a:t>
            </a:r>
            <a:r>
              <a:rPr lang="pt-BR" sz="2000" dirty="0" smtClean="0"/>
              <a:t>, </a:t>
            </a:r>
            <a:r>
              <a:rPr lang="pt-BR" sz="2000" dirty="0" err="1" smtClean="0"/>
              <a:t>NTIS</a:t>
            </a:r>
            <a:r>
              <a:rPr lang="pt-BR" sz="2000" dirty="0" smtClean="0"/>
              <a:t>, </a:t>
            </a:r>
            <a:r>
              <a:rPr lang="pt-BR" sz="2000" dirty="0" err="1" smtClean="0"/>
              <a:t>CAPLUS</a:t>
            </a:r>
            <a:r>
              <a:rPr lang="pt-BR" sz="2000" dirty="0" smtClean="0"/>
              <a:t>, </a:t>
            </a:r>
            <a:r>
              <a:rPr lang="pt-BR" sz="2000" dirty="0" err="1" smtClean="0"/>
              <a:t>MEDLINE</a:t>
            </a:r>
            <a:r>
              <a:rPr lang="pt-BR" sz="2000" dirty="0" smtClean="0"/>
              <a:t>, EMBASE,  </a:t>
            </a:r>
            <a:r>
              <a:rPr lang="pt-BR" sz="2000" dirty="0" err="1" smtClean="0"/>
              <a:t>BIOSIS</a:t>
            </a:r>
            <a:r>
              <a:rPr lang="pt-BR" sz="2000" dirty="0" smtClean="0"/>
              <a:t>, </a:t>
            </a:r>
            <a:r>
              <a:rPr lang="pt-BR" sz="2000" dirty="0" err="1" smtClean="0"/>
              <a:t>DDFU</a:t>
            </a:r>
            <a:r>
              <a:rPr lang="pt-BR" sz="2000" dirty="0" smtClean="0"/>
              <a:t>, PASCAL, </a:t>
            </a:r>
            <a:r>
              <a:rPr lang="pt-BR" sz="2000" dirty="0" err="1" smtClean="0"/>
              <a:t>SCISEARCH</a:t>
            </a:r>
            <a:r>
              <a:rPr lang="pt-BR" sz="2000" dirty="0" smtClean="0"/>
              <a:t>, etc. </a:t>
            </a:r>
          </a:p>
          <a:p>
            <a:pPr marL="268288" indent="-268288">
              <a:spcBef>
                <a:spcPts val="1200"/>
              </a:spcBef>
            </a:pPr>
            <a:r>
              <a:rPr lang="pt-BR" sz="2000" dirty="0" smtClean="0"/>
              <a:t>•  </a:t>
            </a:r>
            <a:r>
              <a:rPr lang="pt-BR" sz="2200" b="1" dirty="0" smtClean="0"/>
              <a:t>Artigos científicos, Livros, Teses, Congressos, Conferências, Revisões Bibliográficas, Revistas Técnicas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pt-BR" sz="2000" dirty="0" smtClean="0"/>
              <a:t>•  </a:t>
            </a:r>
            <a:r>
              <a:rPr lang="pt-BR" sz="2200" b="1" dirty="0" smtClean="0"/>
              <a:t>Especialistas</a:t>
            </a:r>
            <a:r>
              <a:rPr lang="pt-BR" sz="2000" b="1" dirty="0" smtClean="0"/>
              <a:t>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pt-BR" sz="2000" dirty="0" smtClean="0"/>
              <a:t>•  </a:t>
            </a:r>
            <a:r>
              <a:rPr lang="pt-BR" sz="2200" b="1" dirty="0" smtClean="0"/>
              <a:t>Catálogos e literatura de empresas </a:t>
            </a:r>
          </a:p>
        </p:txBody>
      </p:sp>
      <p:pic>
        <p:nvPicPr>
          <p:cNvPr id="7171" name="Picture 3" descr="C:\Users\yara.csordas\AppData\Local\Microsoft\Windows\Temporary Internet Files\Content.IE5\RGZ0R8EB\MC90040994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6884" y="4885010"/>
            <a:ext cx="1841500" cy="178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 smtClean="0"/>
              <a:t>Características</a:t>
            </a:r>
            <a:endParaRPr lang="pt-BR" sz="30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sz="2700" b="1" dirty="0" smtClean="0">
                <a:solidFill>
                  <a:srgbClr val="C00000"/>
                </a:solidFill>
              </a:rPr>
              <a:t>  Documento </a:t>
            </a:r>
            <a:r>
              <a:rPr lang="pt-BR" sz="2700" b="1" dirty="0">
                <a:solidFill>
                  <a:srgbClr val="C00000"/>
                </a:solidFill>
              </a:rPr>
              <a:t>de </a:t>
            </a:r>
            <a:r>
              <a:rPr lang="pt-BR" sz="2700" b="1" dirty="0" smtClean="0">
                <a:solidFill>
                  <a:srgbClr val="C00000"/>
                </a:solidFill>
              </a:rPr>
              <a:t>patente      </a:t>
            </a:r>
            <a:r>
              <a:rPr lang="pt-BR" sz="2700" b="1" dirty="0" smtClean="0">
                <a:solidFill>
                  <a:srgbClr val="C00000"/>
                </a:solidFill>
                <a:sym typeface="Wingdings" pitchFamily="2" charset="2"/>
              </a:rPr>
              <a:t>       </a:t>
            </a:r>
            <a:r>
              <a:rPr lang="pt-BR" sz="2700" b="1" dirty="0" smtClean="0">
                <a:solidFill>
                  <a:srgbClr val="000099"/>
                </a:solidFill>
                <a:sym typeface="Wingdings" pitchFamily="2" charset="2"/>
              </a:rPr>
              <a:t>E</a:t>
            </a:r>
            <a:r>
              <a:rPr lang="pt-BR" sz="2700" b="1" dirty="0" smtClean="0">
                <a:solidFill>
                  <a:srgbClr val="000099"/>
                </a:solidFill>
              </a:rPr>
              <a:t>strutura padronizada </a:t>
            </a:r>
            <a:endParaRPr lang="pt-BR" sz="2700" b="1" dirty="0">
              <a:solidFill>
                <a:srgbClr val="000099"/>
              </a:solidFill>
            </a:endParaRPr>
          </a:p>
          <a:p>
            <a:pPr lvl="1">
              <a:spcBef>
                <a:spcPts val="1200"/>
              </a:spcBef>
              <a:buFont typeface="Wingdings" pitchFamily="2" charset="2"/>
              <a:buChar char="Ø"/>
            </a:pPr>
            <a:r>
              <a:rPr lang="pt-BR" sz="2300" dirty="0" smtClean="0"/>
              <a:t>Titular 					</a:t>
            </a:r>
            <a:endParaRPr lang="pt-BR" sz="2300" dirty="0"/>
          </a:p>
          <a:p>
            <a:pPr lvl="1">
              <a:buFont typeface="Wingdings" pitchFamily="2" charset="2"/>
              <a:buChar char="Ø"/>
            </a:pPr>
            <a:r>
              <a:rPr lang="pt-BR" sz="2300" dirty="0" smtClean="0"/>
              <a:t>Inventor 				       </a:t>
            </a:r>
            <a:r>
              <a:rPr lang="pt-BR" sz="2300" dirty="0" smtClean="0">
                <a:hlinkClick r:id="rId2" action="ppaction://hlinkfile"/>
              </a:rPr>
              <a:t>BR PI 0514279-2A</a:t>
            </a:r>
            <a:endParaRPr lang="pt-BR" sz="2300" dirty="0"/>
          </a:p>
          <a:p>
            <a:pPr lvl="1">
              <a:buFont typeface="Wingdings" pitchFamily="2" charset="2"/>
              <a:buChar char="Ø"/>
            </a:pPr>
            <a:r>
              <a:rPr lang="pt-BR" sz="2300" dirty="0" smtClean="0"/>
              <a:t>Classificação </a:t>
            </a:r>
            <a:endParaRPr lang="pt-BR" sz="2300" dirty="0"/>
          </a:p>
          <a:p>
            <a:pPr lvl="1">
              <a:buFont typeface="Wingdings" pitchFamily="2" charset="2"/>
              <a:buChar char="Ø"/>
            </a:pPr>
            <a:r>
              <a:rPr lang="pt-BR" sz="2300" dirty="0" smtClean="0"/>
              <a:t>Prioridade </a:t>
            </a:r>
            <a:endParaRPr lang="pt-BR" sz="2300" dirty="0"/>
          </a:p>
          <a:p>
            <a:pPr lvl="1">
              <a:buFont typeface="Wingdings" pitchFamily="2" charset="2"/>
              <a:buChar char="Ø"/>
            </a:pPr>
            <a:r>
              <a:rPr lang="pt-BR" sz="2300" dirty="0" smtClean="0"/>
              <a:t>Anterioridades 			        </a:t>
            </a:r>
            <a:r>
              <a:rPr lang="pt-BR" sz="2300" dirty="0" smtClean="0">
                <a:hlinkClick r:id="rId3" action="ppaction://hlinkfile"/>
              </a:rPr>
              <a:t>US 20110301272</a:t>
            </a:r>
            <a:endParaRPr lang="pt-BR" sz="2300" dirty="0"/>
          </a:p>
          <a:p>
            <a:pPr lvl="1">
              <a:buFont typeface="Wingdings" pitchFamily="2" charset="2"/>
              <a:buChar char="Ø"/>
            </a:pPr>
            <a:r>
              <a:rPr lang="pt-BR" sz="2300" dirty="0" smtClean="0"/>
              <a:t>Resumo </a:t>
            </a:r>
            <a:endParaRPr lang="pt-BR" sz="2300" dirty="0"/>
          </a:p>
          <a:p>
            <a:pPr lvl="1">
              <a:buFont typeface="Wingdings" pitchFamily="2" charset="2"/>
              <a:buChar char="Ø"/>
            </a:pPr>
            <a:r>
              <a:rPr lang="pt-BR" sz="2300" dirty="0" smtClean="0"/>
              <a:t>Relatório </a:t>
            </a:r>
            <a:r>
              <a:rPr lang="pt-BR" sz="2300" dirty="0"/>
              <a:t>descritivo </a:t>
            </a:r>
          </a:p>
          <a:p>
            <a:pPr lvl="1">
              <a:buFont typeface="Wingdings" pitchFamily="2" charset="2"/>
              <a:buChar char="Ø"/>
            </a:pPr>
            <a:r>
              <a:rPr lang="pt-BR" sz="2300" dirty="0" smtClean="0"/>
              <a:t>Reivindicações 			       </a:t>
            </a:r>
            <a:r>
              <a:rPr lang="pt-BR" sz="2300" dirty="0" err="1" smtClean="0">
                <a:hlinkClick r:id="rId4"/>
              </a:rPr>
              <a:t>WO</a:t>
            </a:r>
            <a:r>
              <a:rPr lang="pt-BR" sz="2300" dirty="0" smtClean="0">
                <a:hlinkClick r:id="rId4"/>
              </a:rPr>
              <a:t> 2006/024959</a:t>
            </a:r>
            <a:endParaRPr lang="pt-BR" sz="2300" dirty="0"/>
          </a:p>
          <a:p>
            <a:pPr lvl="1">
              <a:buFont typeface="Wingdings" pitchFamily="2" charset="2"/>
              <a:buChar char="Ø"/>
            </a:pPr>
            <a:r>
              <a:rPr lang="pt-BR" sz="2300" dirty="0" smtClean="0"/>
              <a:t>Desenhos  </a:t>
            </a:r>
            <a:r>
              <a:rPr lang="pt-BR" sz="2300" dirty="0"/>
              <a:t>(</a:t>
            </a:r>
            <a:r>
              <a:rPr lang="pt-BR" sz="2300" i="1" dirty="0"/>
              <a:t>eventualmente</a:t>
            </a:r>
            <a:r>
              <a:rPr lang="pt-BR" sz="2300" dirty="0"/>
              <a:t>)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5112568" cy="1143000"/>
          </a:xfrm>
        </p:spPr>
        <p:txBody>
          <a:bodyPr>
            <a:normAutofit/>
          </a:bodyPr>
          <a:lstStyle/>
          <a:p>
            <a:r>
              <a:rPr lang="pt-BR" sz="2600" b="1" dirty="0" smtClean="0"/>
              <a:t>Pesquisa e Análise de Patentes </a:t>
            </a:r>
            <a:br>
              <a:rPr lang="pt-BR" sz="2600" b="1" dirty="0" smtClean="0"/>
            </a:br>
            <a:r>
              <a:rPr lang="pt-BR" sz="2400" b="1" dirty="0" smtClean="0"/>
              <a:t>Ferramentas &amp; Técnicas 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3466728" cy="47811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pt-BR" sz="2200" b="1" dirty="0" smtClean="0">
                <a:solidFill>
                  <a:srgbClr val="C00000"/>
                </a:solidFill>
              </a:rPr>
              <a:t>   </a:t>
            </a:r>
            <a:r>
              <a:rPr lang="pt-BR" sz="2200" b="1" u="sng" dirty="0" smtClean="0">
                <a:solidFill>
                  <a:srgbClr val="C00000"/>
                </a:solidFill>
              </a:rPr>
              <a:t>Busca por palavra chave</a:t>
            </a:r>
          </a:p>
          <a:p>
            <a:pPr marL="360000" lvl="1" indent="0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pt-BR" dirty="0" smtClean="0">
                <a:solidFill>
                  <a:srgbClr val="000099"/>
                </a:solidFill>
              </a:rPr>
              <a:t> </a:t>
            </a:r>
            <a:r>
              <a:rPr lang="pt-BR" sz="2000" b="1" dirty="0" smtClean="0">
                <a:solidFill>
                  <a:srgbClr val="006600"/>
                </a:solidFill>
              </a:rPr>
              <a:t>Título</a:t>
            </a:r>
          </a:p>
          <a:p>
            <a:pPr marL="365125" lvl="1" indent="0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pt-BR" sz="2000" b="1" dirty="0" smtClean="0"/>
              <a:t> Resumo (Abstract)</a:t>
            </a:r>
          </a:p>
          <a:p>
            <a:pPr marL="365125" lvl="1" indent="0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pt-BR" sz="2000" b="1" dirty="0" smtClean="0"/>
              <a:t> </a:t>
            </a:r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</a:rPr>
              <a:t>Inventor</a:t>
            </a:r>
          </a:p>
          <a:p>
            <a:pPr marL="365125" lvl="1" indent="0">
              <a:lnSpc>
                <a:spcPct val="2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pt-BR" sz="2000" b="1" dirty="0" smtClean="0"/>
              <a:t> </a:t>
            </a:r>
            <a:r>
              <a:rPr lang="pt-BR" sz="2000" b="1" dirty="0" smtClean="0">
                <a:solidFill>
                  <a:srgbClr val="000099"/>
                </a:solidFill>
              </a:rPr>
              <a:t>Titular (</a:t>
            </a:r>
            <a:r>
              <a:rPr lang="pt-BR" sz="2000" b="1" i="1" dirty="0" err="1" smtClean="0">
                <a:solidFill>
                  <a:srgbClr val="000099"/>
                </a:solidFill>
              </a:rPr>
              <a:t>Assignee</a:t>
            </a:r>
            <a:r>
              <a:rPr lang="pt-BR" sz="2000" b="1" dirty="0" smtClean="0">
                <a:solidFill>
                  <a:srgbClr val="000099"/>
                </a:solidFill>
              </a:rPr>
              <a:t>)</a:t>
            </a:r>
          </a:p>
          <a:p>
            <a:pPr marL="365125" lvl="1" indent="0">
              <a:spcBef>
                <a:spcPts val="18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2000" b="1" dirty="0" smtClean="0"/>
              <a:t> </a:t>
            </a:r>
            <a:r>
              <a:rPr lang="pt-BR" sz="2000" b="1" dirty="0" smtClean="0">
                <a:solidFill>
                  <a:srgbClr val="7030A0"/>
                </a:solidFill>
              </a:rPr>
              <a:t>Reivindicações (</a:t>
            </a:r>
            <a:r>
              <a:rPr lang="pt-BR" sz="2000" b="1" i="1" dirty="0" err="1" smtClean="0">
                <a:solidFill>
                  <a:srgbClr val="7030A0"/>
                </a:solidFill>
              </a:rPr>
              <a:t>Claim</a:t>
            </a:r>
            <a:r>
              <a:rPr lang="pt-BR" sz="2000" b="1" dirty="0" err="1" smtClean="0">
                <a:solidFill>
                  <a:srgbClr val="7030A0"/>
                </a:solidFill>
              </a:rPr>
              <a:t>s</a:t>
            </a:r>
            <a:r>
              <a:rPr lang="pt-BR" sz="2000" b="1" dirty="0" smtClean="0">
                <a:solidFill>
                  <a:srgbClr val="7030A0"/>
                </a:solidFill>
              </a:rPr>
              <a:t>)</a:t>
            </a:r>
          </a:p>
          <a:p>
            <a:pPr marL="365125" lvl="1" indent="0">
              <a:spcBef>
                <a:spcPts val="600"/>
              </a:spcBef>
              <a:buFont typeface="Arial" pitchFamily="34" charset="0"/>
              <a:buChar char="•"/>
            </a:pPr>
            <a:r>
              <a:rPr lang="pt-BR" sz="2000" b="1" dirty="0" smtClean="0"/>
              <a:t>Relatório descritivo (</a:t>
            </a:r>
            <a:r>
              <a:rPr lang="pt-BR" sz="2000" b="1" dirty="0" err="1" smtClean="0"/>
              <a:t>Description</a:t>
            </a:r>
            <a:r>
              <a:rPr lang="pt-BR" sz="2000" b="1" dirty="0" smtClean="0"/>
              <a:t>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96752"/>
            <a:ext cx="3528392" cy="541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ector de seta reta 6"/>
          <p:cNvCxnSpPr/>
          <p:nvPr/>
        </p:nvCxnSpPr>
        <p:spPr>
          <a:xfrm flipV="1">
            <a:off x="1907704" y="2060848"/>
            <a:ext cx="2664296" cy="432048"/>
          </a:xfrm>
          <a:prstGeom prst="straightConnector1">
            <a:avLst/>
          </a:prstGeom>
          <a:ln w="31750">
            <a:solidFill>
              <a:srgbClr val="006600"/>
            </a:solidFill>
            <a:headEnd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4644008" y="1916856"/>
            <a:ext cx="3456384" cy="216000"/>
          </a:xfrm>
          <a:prstGeom prst="rect">
            <a:avLst/>
          </a:prstGeom>
          <a:noFill/>
          <a:ln w="25400">
            <a:solidFill>
              <a:srgbClr val="006600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4644008" y="3284984"/>
            <a:ext cx="3456384" cy="276999"/>
          </a:xfrm>
          <a:prstGeom prst="rect">
            <a:avLst/>
          </a:prstGeom>
          <a:noFill/>
          <a:ln w="25400">
            <a:solidFill>
              <a:srgbClr val="000099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endParaRPr lang="pt-BR" dirty="0"/>
          </a:p>
        </p:txBody>
      </p:sp>
      <p:cxnSp>
        <p:nvCxnSpPr>
          <p:cNvPr id="10" name="Conector de seta reta 9"/>
          <p:cNvCxnSpPr/>
          <p:nvPr/>
        </p:nvCxnSpPr>
        <p:spPr>
          <a:xfrm flipV="1">
            <a:off x="2987824" y="3573016"/>
            <a:ext cx="1584176" cy="864096"/>
          </a:xfrm>
          <a:prstGeom prst="straightConnector1">
            <a:avLst/>
          </a:prstGeom>
          <a:ln w="31750">
            <a:solidFill>
              <a:srgbClr val="000099"/>
            </a:solidFill>
            <a:headEnd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4644008" y="2746800"/>
            <a:ext cx="3456384" cy="276999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endParaRPr lang="pt-BR" dirty="0"/>
          </a:p>
        </p:txBody>
      </p:sp>
      <p:cxnSp>
        <p:nvCxnSpPr>
          <p:cNvPr id="14" name="Conector de seta reta 13"/>
          <p:cNvCxnSpPr/>
          <p:nvPr/>
        </p:nvCxnSpPr>
        <p:spPr>
          <a:xfrm flipV="1">
            <a:off x="2195736" y="3068960"/>
            <a:ext cx="2304256" cy="720080"/>
          </a:xfrm>
          <a:prstGeom prst="straightConnector1">
            <a:avLst/>
          </a:prstGeom>
          <a:ln w="31750">
            <a:solidFill>
              <a:srgbClr val="FFC000"/>
            </a:solidFill>
            <a:headEnd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/>
          <p:nvPr/>
        </p:nvCxnSpPr>
        <p:spPr>
          <a:xfrm flipV="1">
            <a:off x="3131840" y="2564904"/>
            <a:ext cx="1512168" cy="576064"/>
          </a:xfrm>
          <a:prstGeom prst="straightConnector1">
            <a:avLst/>
          </a:prstGeom>
          <a:ln w="31750">
            <a:solidFill>
              <a:schemeClr val="tx1"/>
            </a:solidFill>
            <a:headEnd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4644008" y="4365104"/>
            <a:ext cx="3456384" cy="637200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lIns="0" tIns="0" rIns="0" bIns="0" rtlCol="0" anchor="ctr" anchorCtr="1">
            <a:spAutoFit/>
          </a:bodyPr>
          <a:lstStyle/>
          <a:p>
            <a:endParaRPr lang="pt-BR" dirty="0"/>
          </a:p>
        </p:txBody>
      </p:sp>
      <p:cxnSp>
        <p:nvCxnSpPr>
          <p:cNvPr id="20" name="Conector de seta reta 19"/>
          <p:cNvCxnSpPr/>
          <p:nvPr/>
        </p:nvCxnSpPr>
        <p:spPr>
          <a:xfrm flipV="1">
            <a:off x="3635896" y="4869160"/>
            <a:ext cx="936104" cy="216024"/>
          </a:xfrm>
          <a:prstGeom prst="straightConnector1">
            <a:avLst/>
          </a:prstGeom>
          <a:ln w="31750">
            <a:solidFill>
              <a:srgbClr val="7030A0"/>
            </a:solidFill>
            <a:headEnd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3275856" y="5589240"/>
            <a:ext cx="1224136" cy="0"/>
          </a:xfrm>
          <a:prstGeom prst="straightConnector1">
            <a:avLst/>
          </a:prstGeom>
          <a:ln w="31750">
            <a:solidFill>
              <a:schemeClr val="tx1"/>
            </a:solidFill>
            <a:headEnd w="lg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600" b="1" dirty="0" smtClean="0"/>
              <a:t>Pesquisa e Análise de Patentes </a:t>
            </a:r>
            <a:br>
              <a:rPr lang="pt-BR" sz="2600" b="1" dirty="0" smtClean="0"/>
            </a:br>
            <a:r>
              <a:rPr lang="pt-BR" sz="2400" b="1" dirty="0" smtClean="0"/>
              <a:t>Ferramentas &amp; Técnicas 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62880" y="1600200"/>
            <a:ext cx="8229600" cy="47811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pt-BR" sz="2200" b="1" u="sng" dirty="0" smtClean="0"/>
              <a:t>Outros campos de busca</a:t>
            </a:r>
          </a:p>
          <a:p>
            <a:pPr>
              <a:spcBef>
                <a:spcPts val="0"/>
              </a:spcBef>
              <a:buNone/>
            </a:pPr>
            <a:endParaRPr lang="pt-BR" sz="1200" b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pt-BR" sz="2200" b="1" dirty="0" smtClean="0">
                <a:solidFill>
                  <a:srgbClr val="C00000"/>
                </a:solidFill>
              </a:rPr>
              <a:t>Campos Bibliográficos  </a:t>
            </a:r>
          </a:p>
          <a:p>
            <a:pPr indent="0">
              <a:spcBef>
                <a:spcPts val="0"/>
              </a:spcBef>
              <a:buNone/>
            </a:pPr>
            <a:r>
              <a:rPr lang="pt-BR" sz="2000" dirty="0" smtClean="0"/>
              <a:t>Números de prioridade, Depósito, Publicação, Datas, Endereços, Representantes, Fórmulas químicas, Biossequências, etc. </a:t>
            </a:r>
          </a:p>
          <a:p>
            <a:pPr>
              <a:spcBef>
                <a:spcPts val="1200"/>
              </a:spcBef>
              <a:buNone/>
            </a:pPr>
            <a:r>
              <a:rPr lang="pt-BR" sz="2200" b="1" dirty="0" smtClean="0">
                <a:solidFill>
                  <a:srgbClr val="C00000"/>
                </a:solidFill>
              </a:rPr>
              <a:t>Classificações de Patentes </a:t>
            </a:r>
          </a:p>
          <a:p>
            <a:pPr indent="0">
              <a:spcBef>
                <a:spcPts val="0"/>
              </a:spcBef>
              <a:buNone/>
            </a:pPr>
            <a:r>
              <a:rPr lang="pt-BR" sz="2000" dirty="0" smtClean="0"/>
              <a:t>Internacional, Europeia, Norte-americana, Japonesa </a:t>
            </a:r>
          </a:p>
          <a:p>
            <a:pPr>
              <a:spcBef>
                <a:spcPts val="1200"/>
              </a:spcBef>
              <a:buNone/>
            </a:pPr>
            <a:r>
              <a:rPr lang="pt-BR" sz="2200" b="1" dirty="0" smtClean="0">
                <a:solidFill>
                  <a:srgbClr val="C00000"/>
                </a:solidFill>
              </a:rPr>
              <a:t>Citações </a:t>
            </a:r>
          </a:p>
          <a:p>
            <a:pPr indent="0">
              <a:spcBef>
                <a:spcPts val="0"/>
              </a:spcBef>
              <a:buNone/>
            </a:pPr>
            <a:r>
              <a:rPr lang="pt-BR" sz="2000" dirty="0" smtClean="0"/>
              <a:t>Referências citadas, </a:t>
            </a:r>
            <a:r>
              <a:rPr lang="pt-BR" sz="2000" dirty="0" err="1" smtClean="0"/>
              <a:t>Citantes</a:t>
            </a:r>
            <a:r>
              <a:rPr lang="pt-BR" sz="2000" dirty="0" smtClean="0"/>
              <a:t>, pelo Titular, pelo(s) Examinador(</a:t>
            </a:r>
            <a:r>
              <a:rPr lang="pt-BR" sz="2000" dirty="0" err="1" smtClean="0"/>
              <a:t>es</a:t>
            </a:r>
            <a:r>
              <a:rPr lang="pt-BR" sz="2000" dirty="0" smtClean="0"/>
              <a:t>) </a:t>
            </a:r>
          </a:p>
          <a:p>
            <a:pPr>
              <a:spcBef>
                <a:spcPts val="1200"/>
              </a:spcBef>
              <a:buNone/>
            </a:pPr>
            <a:r>
              <a:rPr lang="pt-BR" sz="2200" b="1" dirty="0" smtClean="0">
                <a:solidFill>
                  <a:srgbClr val="C00000"/>
                </a:solidFill>
              </a:rPr>
              <a:t>Famílias de Patentes </a:t>
            </a:r>
          </a:p>
          <a:p>
            <a:pPr indent="0">
              <a:spcBef>
                <a:spcPts val="0"/>
              </a:spcBef>
              <a:buNone/>
            </a:pPr>
            <a:r>
              <a:rPr lang="pt-BR" sz="2000" dirty="0" smtClean="0"/>
              <a:t>Cobertura geográfica, Invenções relacionadas </a:t>
            </a:r>
          </a:p>
          <a:p>
            <a:pPr>
              <a:spcBef>
                <a:spcPts val="1200"/>
              </a:spcBef>
              <a:buNone/>
            </a:pPr>
            <a:r>
              <a:rPr lang="pt-BR" sz="2200" b="1" dirty="0" smtClean="0">
                <a:solidFill>
                  <a:srgbClr val="C00000"/>
                </a:solidFill>
              </a:rPr>
              <a:t>Status Legal</a:t>
            </a:r>
            <a:r>
              <a:rPr lang="pt-BR" sz="2200" b="1" i="1" dirty="0" smtClean="0">
                <a:solidFill>
                  <a:srgbClr val="C00000"/>
                </a:solidFill>
              </a:rPr>
              <a:t> </a:t>
            </a:r>
          </a:p>
          <a:p>
            <a:pPr indent="0">
              <a:spcBef>
                <a:spcPts val="0"/>
              </a:spcBef>
              <a:buNone/>
            </a:pPr>
            <a:r>
              <a:rPr lang="pt-BR" sz="2000" dirty="0" smtClean="0"/>
              <a:t>Extinção, Arquivo, Concessão, Oposição, Abandono, Prolongamento,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b="1" dirty="0" smtClean="0"/>
              <a:t>Exemplo de patente </a:t>
            </a:r>
            <a:br>
              <a:rPr lang="pt-BR" sz="2800" b="1" dirty="0" smtClean="0"/>
            </a:br>
            <a:r>
              <a:rPr lang="pt-BR" sz="2800" b="1" dirty="0" smtClean="0"/>
              <a:t>na Espacenet</a:t>
            </a:r>
            <a:endParaRPr lang="pt-BR" sz="2800" b="1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836" y="1708261"/>
            <a:ext cx="7318564" cy="467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3779912" y="4293096"/>
            <a:ext cx="2016224" cy="7386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Acesso a publicações integrais de diversos países, incluindo Brasil</a:t>
            </a:r>
            <a:endParaRPr lang="pt-B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3" name="Conector de seta reta 12"/>
          <p:cNvCxnSpPr>
            <a:stCxn id="5" idx="1"/>
          </p:cNvCxnSpPr>
          <p:nvPr/>
        </p:nvCxnSpPr>
        <p:spPr>
          <a:xfrm flipH="1" flipV="1">
            <a:off x="1907704" y="4005064"/>
            <a:ext cx="1872208" cy="657364"/>
          </a:xfrm>
          <a:prstGeom prst="straightConnector1">
            <a:avLst/>
          </a:prstGeom>
          <a:ln w="28575" cap="sq">
            <a:solidFill>
              <a:schemeClr val="tx1">
                <a:lumMod val="50000"/>
                <a:lumOff val="50000"/>
              </a:schemeClr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5184576" cy="1210146"/>
          </a:xfrm>
        </p:spPr>
        <p:txBody>
          <a:bodyPr>
            <a:normAutofit/>
          </a:bodyPr>
          <a:lstStyle/>
          <a:p>
            <a:r>
              <a:rPr lang="pt-BR" sz="3000" b="1" dirty="0" smtClean="0">
                <a:solidFill>
                  <a:srgbClr val="C00000"/>
                </a:solidFill>
              </a:rPr>
              <a:t>Conceitos </a:t>
            </a:r>
            <a:r>
              <a:rPr lang="pt-BR" sz="3000" b="1" dirty="0">
                <a:solidFill>
                  <a:srgbClr val="C00000"/>
                </a:solidFill>
              </a:rPr>
              <a:t>Básicos </a:t>
            </a:r>
            <a:endParaRPr lang="pt-BR" sz="3000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00808"/>
            <a:ext cx="7941568" cy="4309939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pt-BR" sz="2400" dirty="0" smtClean="0"/>
              <a:t>O </a:t>
            </a:r>
            <a:r>
              <a:rPr lang="pt-BR" sz="2400" dirty="0"/>
              <a:t>que é </a:t>
            </a:r>
            <a:r>
              <a:rPr lang="pt-BR" sz="2400" dirty="0" smtClean="0"/>
              <a:t>patente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pt-BR" sz="2400" dirty="0"/>
              <a:t>S</a:t>
            </a:r>
            <a:r>
              <a:rPr lang="pt-BR" sz="2400" dirty="0" smtClean="0"/>
              <a:t>uas características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pt-BR" sz="2400" dirty="0" smtClean="0"/>
              <a:t>O </a:t>
            </a:r>
            <a:r>
              <a:rPr lang="pt-BR" sz="2400" dirty="0"/>
              <a:t>que é patenteável 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pt-BR" sz="2400" dirty="0" smtClean="0"/>
              <a:t>O </a:t>
            </a:r>
            <a:r>
              <a:rPr lang="pt-BR" sz="2400" dirty="0"/>
              <a:t>que não é patenteável </a:t>
            </a:r>
            <a:endParaRPr lang="pt-BR" sz="2400" dirty="0" smtClean="0"/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pt-BR" sz="2400" dirty="0" smtClean="0"/>
              <a:t>Como </a:t>
            </a:r>
            <a:r>
              <a:rPr lang="pt-BR" sz="2400" dirty="0"/>
              <a:t>é um documento de patente 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pt-BR" sz="2400" dirty="0" smtClean="0"/>
              <a:t>Como </a:t>
            </a:r>
            <a:r>
              <a:rPr lang="pt-BR" sz="2400" dirty="0"/>
              <a:t>definir o escopo de proteção 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+mj-lt"/>
              <a:buAutoNum type="alphaLcPeriod"/>
            </a:pPr>
            <a:r>
              <a:rPr lang="pt-BR" sz="2400" dirty="0" smtClean="0"/>
              <a:t>Como </a:t>
            </a:r>
            <a:r>
              <a:rPr lang="pt-BR" sz="2400" dirty="0"/>
              <a:t>é o processo de patenteamento </a:t>
            </a:r>
          </a:p>
        </p:txBody>
      </p:sp>
      <p:pic>
        <p:nvPicPr>
          <p:cNvPr id="4099" name="Picture 3" descr="C:\Users\yara.csordas\AppData\Local\Microsoft\Windows\Temporary Internet Files\Content.IE5\RGZ0R8EB\MC9003340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636912"/>
            <a:ext cx="1520647" cy="1816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71800" y="418654"/>
            <a:ext cx="3744416" cy="850106"/>
          </a:xfrm>
        </p:spPr>
        <p:txBody>
          <a:bodyPr/>
          <a:lstStyle/>
          <a:p>
            <a:r>
              <a:rPr lang="pt-BR" b="1" dirty="0" smtClean="0"/>
              <a:t>Tela do INPI</a:t>
            </a:r>
            <a:endParaRPr lang="pt-BR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1521479"/>
            <a:ext cx="8892480" cy="53365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/>
          <p:cNvSpPr txBox="1"/>
          <p:nvPr/>
        </p:nvSpPr>
        <p:spPr>
          <a:xfrm>
            <a:off x="2339752" y="5085184"/>
            <a:ext cx="32403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1100" dirty="0" smtClean="0">
                <a:latin typeface="Arial" pitchFamily="34" charset="0"/>
                <a:cs typeface="Arial" pitchFamily="34" charset="0"/>
              </a:rPr>
              <a:t>Cimento </a:t>
            </a:r>
            <a:r>
              <a:rPr lang="pt-BR" sz="11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pt-BR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1100" dirty="0" err="1" smtClean="0">
                <a:latin typeface="Arial" pitchFamily="34" charset="0"/>
                <a:cs typeface="Arial" pitchFamily="34" charset="0"/>
              </a:rPr>
              <a:t>pozolanas</a:t>
            </a:r>
            <a:r>
              <a:rPr lang="pt-BR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11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pt-BR" sz="1100" dirty="0" smtClean="0">
                <a:latin typeface="Arial" pitchFamily="34" charset="0"/>
                <a:cs typeface="Arial" pitchFamily="34" charset="0"/>
              </a:rPr>
              <a:t> cinza</a:t>
            </a:r>
            <a:endParaRPr lang="pt-BR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346646"/>
            <a:ext cx="5400600" cy="850106"/>
          </a:xfrm>
        </p:spPr>
        <p:txBody>
          <a:bodyPr>
            <a:noAutofit/>
          </a:bodyPr>
          <a:lstStyle/>
          <a:p>
            <a:r>
              <a:rPr lang="pt-BR" sz="2600" b="1" dirty="0" smtClean="0"/>
              <a:t>Exemplo de patente </a:t>
            </a:r>
            <a:br>
              <a:rPr lang="pt-BR" sz="2600" b="1" dirty="0" smtClean="0"/>
            </a:br>
            <a:r>
              <a:rPr lang="pt-BR" sz="2600" b="1" dirty="0" smtClean="0"/>
              <a:t>depositada no INPI</a:t>
            </a:r>
            <a:endParaRPr lang="pt-BR" sz="2600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2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Tela do USPTO</a:t>
            </a:r>
            <a:endParaRPr lang="pt-BR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7462347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b="1" dirty="0" smtClean="0"/>
              <a:t>USPTO</a:t>
            </a:r>
            <a:br>
              <a:rPr lang="pt-BR" sz="2800" b="1" dirty="0" smtClean="0"/>
            </a:br>
            <a:r>
              <a:rPr lang="pt-BR" sz="2800" b="1" dirty="0" smtClean="0"/>
              <a:t>Expressões de Busca no </a:t>
            </a:r>
            <a:r>
              <a:rPr lang="en-US" sz="2800" b="1" dirty="0" smtClean="0">
                <a:solidFill>
                  <a:srgbClr val="006600"/>
                </a:solidFill>
              </a:rPr>
              <a:t>PatFT</a:t>
            </a:r>
            <a:r>
              <a:rPr lang="pt-BR" sz="2800" b="1" dirty="0" smtClean="0"/>
              <a:t> </a:t>
            </a:r>
            <a:endParaRPr lang="pt-BR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33242"/>
            <a:ext cx="7200800" cy="520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b="1" dirty="0" smtClean="0"/>
              <a:t>USPTO</a:t>
            </a:r>
            <a:br>
              <a:rPr lang="pt-BR" sz="2800" b="1" dirty="0" smtClean="0"/>
            </a:br>
            <a:r>
              <a:rPr lang="pt-BR" sz="2800" b="1" dirty="0" smtClean="0"/>
              <a:t>Expressões de Busca no </a:t>
            </a:r>
            <a:r>
              <a:rPr lang="en-US" sz="2800" b="1" dirty="0" err="1" smtClean="0">
                <a:solidFill>
                  <a:srgbClr val="006600"/>
                </a:solidFill>
              </a:rPr>
              <a:t>AppFT</a:t>
            </a:r>
            <a:r>
              <a:rPr lang="pt-BR" sz="2800" b="1" dirty="0" smtClean="0"/>
              <a:t> </a:t>
            </a:r>
            <a:endParaRPr lang="pt-BR" sz="28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56895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5112568" cy="1143000"/>
          </a:xfrm>
        </p:spPr>
        <p:txBody>
          <a:bodyPr/>
          <a:lstStyle/>
          <a:p>
            <a:r>
              <a:rPr lang="pt-BR" b="1" dirty="0" smtClean="0"/>
              <a:t>Expressões de Busca</a:t>
            </a:r>
            <a:endParaRPr lang="pt-BR" b="1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2118" y="1556792"/>
            <a:ext cx="6826266" cy="4878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4536504" cy="1143000"/>
          </a:xfrm>
        </p:spPr>
        <p:txBody>
          <a:bodyPr>
            <a:normAutofit/>
          </a:bodyPr>
          <a:lstStyle/>
          <a:p>
            <a:r>
              <a:rPr lang="pt-BR" b="1" dirty="0" smtClean="0"/>
              <a:t>Exemplos de </a:t>
            </a:r>
            <a:br>
              <a:rPr lang="pt-BR" b="1" dirty="0" smtClean="0"/>
            </a:br>
            <a:r>
              <a:rPr lang="pt-BR" b="1" dirty="0" smtClean="0"/>
              <a:t>expressões de busca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39552" y="3861048"/>
            <a:ext cx="8229600" cy="1728192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pt-BR" sz="2400" b="1" dirty="0" smtClean="0">
                <a:solidFill>
                  <a:srgbClr val="C00000"/>
                </a:solidFill>
                <a:sym typeface="Wingdings" pitchFamily="2" charset="2"/>
              </a:rPr>
              <a:t>Lógicas possíveis:</a:t>
            </a:r>
            <a:endParaRPr lang="pt-BR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400" dirty="0" smtClean="0"/>
              <a:t>IN/</a:t>
            </a:r>
            <a:r>
              <a:rPr lang="en-US" sz="2200" i="1" dirty="0" err="1" smtClean="0"/>
              <a:t>petco</a:t>
            </a:r>
            <a:r>
              <a:rPr lang="en-US" sz="2400" dirty="0" smtClean="0"/>
              <a:t> AND </a:t>
            </a:r>
            <a:r>
              <a:rPr lang="en-US" sz="2400" dirty="0" err="1" smtClean="0"/>
              <a:t>ACLM</a:t>
            </a:r>
            <a:r>
              <a:rPr lang="en-US" sz="2400" dirty="0" smtClean="0"/>
              <a:t>/“</a:t>
            </a:r>
            <a:r>
              <a:rPr lang="en-US" sz="2200" i="1" dirty="0" smtClean="0"/>
              <a:t>water drinking </a:t>
            </a:r>
            <a:r>
              <a:rPr lang="en-US" sz="2200" i="1" dirty="0" err="1" smtClean="0"/>
              <a:t>antifreezing</a:t>
            </a:r>
            <a:r>
              <a:rPr lang="en-US" sz="2200" i="1" dirty="0" smtClean="0"/>
              <a:t> device</a:t>
            </a:r>
            <a:r>
              <a:rPr lang="en-US" sz="2400" dirty="0" smtClean="0"/>
              <a:t>”</a:t>
            </a:r>
          </a:p>
          <a:p>
            <a:pPr>
              <a:buNone/>
            </a:pPr>
            <a:r>
              <a:rPr lang="en-US" sz="2400" dirty="0" err="1" smtClean="0"/>
              <a:t>ABST</a:t>
            </a:r>
            <a:r>
              <a:rPr lang="en-US" sz="2400" dirty="0" smtClean="0"/>
              <a:t>/(</a:t>
            </a:r>
            <a:r>
              <a:rPr lang="en-US" sz="2200" i="1" dirty="0" err="1" smtClean="0"/>
              <a:t>antifreezing</a:t>
            </a:r>
            <a:r>
              <a:rPr lang="en-US" sz="2200" i="1" dirty="0" smtClean="0"/>
              <a:t> </a:t>
            </a:r>
            <a:r>
              <a:rPr lang="en-US" sz="2200" dirty="0" smtClean="0"/>
              <a:t>AND</a:t>
            </a:r>
            <a:r>
              <a:rPr lang="en-US" sz="2200" i="1" dirty="0" smtClean="0"/>
              <a:t> </a:t>
            </a:r>
            <a:r>
              <a:rPr lang="en-US" sz="2400" dirty="0" smtClean="0"/>
              <a:t>(</a:t>
            </a:r>
            <a:r>
              <a:rPr lang="en-US" sz="2200" i="1" dirty="0" smtClean="0"/>
              <a:t>water</a:t>
            </a:r>
            <a:r>
              <a:rPr lang="en-US" sz="2400" dirty="0" smtClean="0"/>
              <a:t> </a:t>
            </a:r>
            <a:r>
              <a:rPr lang="en-US" sz="2400" dirty="0" err="1" smtClean="0"/>
              <a:t>ANDNOT</a:t>
            </a:r>
            <a:r>
              <a:rPr lang="en-US" sz="2400" dirty="0" smtClean="0"/>
              <a:t> (</a:t>
            </a:r>
            <a:r>
              <a:rPr lang="en-US" sz="2200" i="1" dirty="0" smtClean="0"/>
              <a:t>glycol</a:t>
            </a:r>
            <a:r>
              <a:rPr lang="en-US" sz="2400" dirty="0" smtClean="0"/>
              <a:t> OR </a:t>
            </a:r>
            <a:r>
              <a:rPr lang="en-US" sz="2200" i="1" dirty="0" smtClean="0"/>
              <a:t>ethanol</a:t>
            </a:r>
            <a:r>
              <a:rPr lang="en-US" sz="2400" dirty="0" smtClean="0"/>
              <a:t>)))</a:t>
            </a:r>
          </a:p>
          <a:p>
            <a:pPr>
              <a:buNone/>
            </a:pPr>
            <a:r>
              <a:rPr lang="en-US" sz="2400" dirty="0" err="1" smtClean="0"/>
              <a:t>TTL</a:t>
            </a:r>
            <a:r>
              <a:rPr lang="en-US" sz="2400" dirty="0" smtClean="0"/>
              <a:t>/((</a:t>
            </a:r>
            <a:r>
              <a:rPr lang="en-US" sz="2200" i="1" dirty="0" smtClean="0"/>
              <a:t>animal</a:t>
            </a:r>
            <a:r>
              <a:rPr lang="en-US" sz="2400" dirty="0" smtClean="0"/>
              <a:t> OR </a:t>
            </a:r>
            <a:r>
              <a:rPr lang="en-US" sz="2200" i="1" dirty="0" smtClean="0"/>
              <a:t>pig</a:t>
            </a:r>
            <a:r>
              <a:rPr lang="en-US" sz="2400" dirty="0" smtClean="0"/>
              <a:t>) AND (</a:t>
            </a:r>
            <a:r>
              <a:rPr lang="en-US" sz="2200" i="1" dirty="0" smtClean="0"/>
              <a:t>water</a:t>
            </a:r>
            <a:r>
              <a:rPr lang="en-US" sz="2400" dirty="0" smtClean="0"/>
              <a:t>$ OR </a:t>
            </a:r>
            <a:r>
              <a:rPr lang="en-US" sz="2200" i="1" dirty="0" smtClean="0"/>
              <a:t>drink</a:t>
            </a:r>
            <a:r>
              <a:rPr lang="en-US" sz="2400" dirty="0" smtClean="0"/>
              <a:t>$) AND </a:t>
            </a:r>
            <a:r>
              <a:rPr lang="en-US" sz="2200" i="1" dirty="0" err="1" smtClean="0"/>
              <a:t>antifreezing</a:t>
            </a:r>
            <a:r>
              <a:rPr lang="en-US" sz="2400" dirty="0" smtClean="0"/>
              <a:t>))</a:t>
            </a:r>
          </a:p>
          <a:p>
            <a:pPr>
              <a:buNone/>
            </a:pPr>
            <a:r>
              <a:rPr lang="en-US" sz="2400" dirty="0" err="1" smtClean="0"/>
              <a:t>ABST</a:t>
            </a:r>
            <a:r>
              <a:rPr lang="en-US" sz="2400" dirty="0" smtClean="0"/>
              <a:t>/</a:t>
            </a:r>
            <a:r>
              <a:rPr lang="en-US" sz="2400" b="1" i="1" dirty="0" smtClean="0"/>
              <a:t>specific</a:t>
            </a:r>
            <a:r>
              <a:rPr lang="en-US" sz="2400" dirty="0" smtClean="0"/>
              <a:t> or </a:t>
            </a:r>
            <a:r>
              <a:rPr lang="en-US" sz="2400" dirty="0" err="1" smtClean="0"/>
              <a:t>ACLM</a:t>
            </a:r>
            <a:r>
              <a:rPr lang="en-US" sz="2400" dirty="0" smtClean="0"/>
              <a:t>/</a:t>
            </a:r>
            <a:r>
              <a:rPr lang="en-US" sz="2400" b="1" i="1" dirty="0" smtClean="0"/>
              <a:t>equipment</a:t>
            </a:r>
            <a:r>
              <a:rPr lang="en-US" sz="2400" dirty="0" smtClean="0"/>
              <a:t>  </a:t>
            </a:r>
            <a:r>
              <a:rPr lang="en-US" sz="2400" dirty="0" smtClean="0">
                <a:sym typeface="Wingdings" pitchFamily="2" charset="2"/>
              </a:rPr>
              <a:t>  </a:t>
            </a:r>
            <a:r>
              <a:rPr lang="en-US" sz="2400" b="1" dirty="0" err="1" smtClean="0">
                <a:solidFill>
                  <a:srgbClr val="006600"/>
                </a:solidFill>
                <a:sym typeface="Wingdings" pitchFamily="2" charset="2"/>
              </a:rPr>
              <a:t>STOPWORD</a:t>
            </a:r>
            <a:endParaRPr lang="en-US" sz="2200" b="1" i="1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pt-BR" sz="2400" dirty="0" smtClean="0"/>
              <a:t>	</a:t>
            </a:r>
            <a:endParaRPr lang="pt-BR" dirty="0"/>
          </a:p>
        </p:txBody>
      </p:sp>
      <p:pic>
        <p:nvPicPr>
          <p:cNvPr id="6147" name="Picture 3" descr="C:\Users\yara.csordas\AppData\Local\Microsoft\Windows\Temporary Internet Files\Content.IE5\Z8K2E0RX\MC90019785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5" y="1844824"/>
            <a:ext cx="2147607" cy="20162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074" name="Picture 2" descr="C:\Users\yara.csordas\AppData\Local\Microsoft\Windows\Temporary Internet Files\Content.IE5\WHTCZCB1\MC90043547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733256"/>
            <a:ext cx="648071" cy="790728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611560" y="1772816"/>
            <a:ext cx="52565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pt-BR" sz="2200" b="1" dirty="0" smtClean="0">
                <a:solidFill>
                  <a:srgbClr val="C00000"/>
                </a:solidFill>
              </a:rPr>
              <a:t>Objetivo</a:t>
            </a:r>
            <a:r>
              <a:rPr lang="pt-BR" sz="2200" dirty="0" smtClean="0"/>
              <a:t> </a:t>
            </a:r>
            <a:r>
              <a:rPr lang="pt-BR" sz="2200" b="1" dirty="0" smtClean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pt-BR" sz="2200" dirty="0" smtClean="0">
                <a:sym typeface="Wingdings" pitchFamily="2" charset="2"/>
              </a:rPr>
              <a:t> encontrar no USPTO uma patente de projeto de um equipamento da Petco para fornecimento de água para porcos que impeça o congelamento da água a baixas temperaturas durante o inverno.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71800" y="548680"/>
            <a:ext cx="3456384" cy="720080"/>
          </a:xfrm>
        </p:spPr>
        <p:txBody>
          <a:bodyPr/>
          <a:lstStyle/>
          <a:p>
            <a:r>
              <a:rPr lang="pt-BR" b="1" dirty="0" smtClean="0"/>
              <a:t>Roteiro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628800"/>
            <a:ext cx="7488832" cy="4752528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pt-BR" sz="2200" dirty="0" smtClean="0"/>
              <a:t>Defina exatamente o </a:t>
            </a:r>
            <a:r>
              <a:rPr lang="pt-BR" sz="2200" b="1" dirty="0" smtClean="0">
                <a:solidFill>
                  <a:srgbClr val="000099"/>
                </a:solidFill>
              </a:rPr>
              <a:t>escopo</a:t>
            </a:r>
            <a:r>
              <a:rPr lang="pt-BR" sz="2200" dirty="0" smtClean="0"/>
              <a:t> da pesquisa</a:t>
            </a:r>
          </a:p>
          <a:p>
            <a:pPr>
              <a:spcBef>
                <a:spcPts val="400"/>
              </a:spcBef>
            </a:pPr>
            <a:r>
              <a:rPr lang="pt-BR" sz="2200" dirty="0" smtClean="0"/>
              <a:t>Selecione as </a:t>
            </a:r>
            <a:r>
              <a:rPr lang="pt-BR" sz="2200" b="1" dirty="0" smtClean="0">
                <a:solidFill>
                  <a:srgbClr val="006600"/>
                </a:solidFill>
              </a:rPr>
              <a:t>palavras-chave</a:t>
            </a:r>
          </a:p>
          <a:p>
            <a:pPr>
              <a:spcBef>
                <a:spcPts val="400"/>
              </a:spcBef>
            </a:pPr>
            <a:r>
              <a:rPr lang="pt-BR" sz="2200" dirty="0" smtClean="0"/>
              <a:t>Monte as </a:t>
            </a:r>
            <a:r>
              <a:rPr lang="pt-BR" sz="2200" b="1" dirty="0" smtClean="0">
                <a:solidFill>
                  <a:srgbClr val="7030A0"/>
                </a:solidFill>
              </a:rPr>
              <a:t>expressões de busca</a:t>
            </a:r>
          </a:p>
          <a:p>
            <a:pPr>
              <a:spcBef>
                <a:spcPts val="400"/>
              </a:spcBef>
            </a:pPr>
            <a:r>
              <a:rPr lang="pt-BR" sz="2200" dirty="0" smtClean="0"/>
              <a:t>Comece pelo</a:t>
            </a:r>
            <a:r>
              <a:rPr lang="pt-BR" sz="2200" dirty="0" smtClean="0">
                <a:solidFill>
                  <a:srgbClr val="7030A0"/>
                </a:solidFill>
              </a:rPr>
              <a:t> </a:t>
            </a:r>
            <a:r>
              <a:rPr lang="pt-BR" sz="2200" b="1" dirty="0" err="1" smtClean="0">
                <a:solidFill>
                  <a:srgbClr val="993300"/>
                </a:solidFill>
              </a:rPr>
              <a:t>USPTO</a:t>
            </a:r>
            <a:r>
              <a:rPr lang="pt-BR" sz="2200" dirty="0" smtClean="0">
                <a:solidFill>
                  <a:srgbClr val="7030A0"/>
                </a:solidFill>
              </a:rPr>
              <a:t>   </a:t>
            </a:r>
            <a:r>
              <a:rPr lang="pt-BR" sz="2200" dirty="0" smtClean="0"/>
              <a:t>(mais </a:t>
            </a:r>
            <a:r>
              <a:rPr lang="pt-BR" sz="2200" i="1" dirty="0" err="1" smtClean="0"/>
              <a:t>user-friendly</a:t>
            </a:r>
            <a:r>
              <a:rPr lang="pt-BR" sz="2200" dirty="0" smtClean="0"/>
              <a:t>)</a:t>
            </a:r>
          </a:p>
          <a:p>
            <a:pPr>
              <a:spcBef>
                <a:spcPts val="400"/>
              </a:spcBef>
            </a:pPr>
            <a:r>
              <a:rPr lang="pt-BR" sz="2200" dirty="0" smtClean="0"/>
              <a:t>Filtre da lista obtida quais são as </a:t>
            </a:r>
            <a:r>
              <a:rPr lang="pt-BR" sz="2200" b="1" dirty="0" smtClean="0">
                <a:solidFill>
                  <a:srgbClr val="000099"/>
                </a:solidFill>
              </a:rPr>
              <a:t>patentes relevantes</a:t>
            </a:r>
          </a:p>
          <a:p>
            <a:pPr>
              <a:spcBef>
                <a:spcPts val="400"/>
              </a:spcBef>
            </a:pPr>
            <a:r>
              <a:rPr lang="pt-BR" sz="2200" dirty="0" smtClean="0"/>
              <a:t>Anote suas </a:t>
            </a:r>
            <a:r>
              <a:rPr lang="pt-BR" sz="2200" b="1" dirty="0" smtClean="0">
                <a:solidFill>
                  <a:srgbClr val="006600"/>
                </a:solidFill>
              </a:rPr>
              <a:t>classificações</a:t>
            </a:r>
          </a:p>
          <a:p>
            <a:pPr>
              <a:spcBef>
                <a:spcPts val="400"/>
              </a:spcBef>
            </a:pPr>
            <a:r>
              <a:rPr lang="pt-BR" sz="2200" b="1" dirty="0" smtClean="0">
                <a:solidFill>
                  <a:srgbClr val="7030A0"/>
                </a:solidFill>
              </a:rPr>
              <a:t>Refine a busca </a:t>
            </a:r>
            <a:r>
              <a:rPr lang="pt-BR" sz="2200" dirty="0" smtClean="0"/>
              <a:t>por assunto, classificação e data</a:t>
            </a:r>
          </a:p>
          <a:p>
            <a:pPr>
              <a:spcBef>
                <a:spcPts val="400"/>
              </a:spcBef>
            </a:pPr>
            <a:r>
              <a:rPr lang="pt-BR" sz="2200" dirty="0" smtClean="0"/>
              <a:t>Selecione as </a:t>
            </a:r>
            <a:r>
              <a:rPr lang="pt-BR" sz="2200" b="1" dirty="0" err="1" smtClean="0">
                <a:solidFill>
                  <a:srgbClr val="000099"/>
                </a:solidFill>
              </a:rPr>
              <a:t>patentes-chave</a:t>
            </a:r>
            <a:endParaRPr lang="pt-BR" sz="2200" b="1" dirty="0" smtClean="0">
              <a:solidFill>
                <a:srgbClr val="000099"/>
              </a:solidFill>
            </a:endParaRPr>
          </a:p>
          <a:p>
            <a:pPr>
              <a:spcBef>
                <a:spcPts val="400"/>
              </a:spcBef>
            </a:pPr>
            <a:r>
              <a:rPr lang="pt-BR" sz="2200" dirty="0" smtClean="0"/>
              <a:t>Liste as </a:t>
            </a:r>
            <a:r>
              <a:rPr lang="pt-BR" sz="2200" b="1" dirty="0" smtClean="0">
                <a:solidFill>
                  <a:srgbClr val="006600"/>
                </a:solidFill>
              </a:rPr>
              <a:t>citações e histórico </a:t>
            </a:r>
            <a:r>
              <a:rPr lang="pt-BR" sz="2200" dirty="0" smtClean="0"/>
              <a:t>de patentes anteriores</a:t>
            </a:r>
          </a:p>
          <a:p>
            <a:pPr>
              <a:spcBef>
                <a:spcPts val="400"/>
              </a:spcBef>
            </a:pPr>
            <a:r>
              <a:rPr lang="pt-BR" sz="2200" dirty="0" smtClean="0"/>
              <a:t>Verifique depósitos em bancos de patentes de </a:t>
            </a:r>
            <a:r>
              <a:rPr lang="pt-BR" sz="2200" b="1" dirty="0" smtClean="0">
                <a:solidFill>
                  <a:srgbClr val="7030A0"/>
                </a:solidFill>
              </a:rPr>
              <a:t>outros países </a:t>
            </a:r>
            <a:r>
              <a:rPr lang="pt-BR" sz="2200" dirty="0" smtClean="0">
                <a:solidFill>
                  <a:srgbClr val="7030A0"/>
                </a:solidFill>
              </a:rPr>
              <a:t> </a:t>
            </a:r>
            <a:r>
              <a:rPr lang="pt-BR" sz="2200" dirty="0" smtClean="0"/>
              <a:t>(via WIPO)</a:t>
            </a:r>
          </a:p>
          <a:p>
            <a:pPr>
              <a:spcBef>
                <a:spcPts val="400"/>
              </a:spcBef>
            </a:pPr>
            <a:r>
              <a:rPr lang="pt-BR" sz="2200" b="1" dirty="0" smtClean="0">
                <a:solidFill>
                  <a:srgbClr val="C00000"/>
                </a:solidFill>
              </a:rPr>
              <a:t>Imprima</a:t>
            </a:r>
            <a:r>
              <a:rPr lang="pt-BR" sz="2200" dirty="0" smtClean="0"/>
              <a:t> (quando precisar) via </a:t>
            </a:r>
            <a:r>
              <a:rPr lang="pt-BR" sz="2200" b="1" dirty="0" smtClean="0"/>
              <a:t>Espacenet</a:t>
            </a:r>
          </a:p>
          <a:p>
            <a:pPr>
              <a:buNone/>
            </a:pPr>
            <a:endParaRPr lang="pt-BR" dirty="0"/>
          </a:p>
        </p:txBody>
      </p:sp>
      <p:pic>
        <p:nvPicPr>
          <p:cNvPr id="11267" name="Picture 3" descr="C:\Users\yara.csordas\AppData\Local\Microsoft\Windows\Temporary Internet Files\Content.IE5\Z8K2E0RX\MC90033118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412776"/>
            <a:ext cx="1544670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Exercícios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600200"/>
            <a:ext cx="7848872" cy="4525963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pt-BR" sz="2000" dirty="0" smtClean="0"/>
              <a:t>Encontrar as patentes </a:t>
            </a:r>
            <a:r>
              <a:rPr lang="pt-BR" sz="2000" i="1" dirty="0" smtClean="0"/>
              <a:t>depositadas</a:t>
            </a:r>
            <a:r>
              <a:rPr lang="pt-BR" sz="2000" dirty="0" smtClean="0"/>
              <a:t> pelo </a:t>
            </a:r>
            <a:r>
              <a:rPr lang="pt-BR" sz="2000" b="1" dirty="0" smtClean="0"/>
              <a:t>Prof. Fernando Galembeck </a:t>
            </a:r>
            <a:r>
              <a:rPr lang="pt-BR" sz="2000" dirty="0" smtClean="0"/>
              <a:t>em todos os bancos de patentes.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t-BR" sz="2000" dirty="0" smtClean="0"/>
              <a:t>Encontrar as patentes do Prof. </a:t>
            </a:r>
            <a:r>
              <a:rPr lang="pt-BR" sz="2000" dirty="0" err="1" smtClean="0"/>
              <a:t>FG</a:t>
            </a:r>
            <a:r>
              <a:rPr lang="pt-BR" sz="2000" dirty="0" smtClean="0"/>
              <a:t> que estão em processo de </a:t>
            </a:r>
            <a:r>
              <a:rPr lang="pt-BR" sz="2000" i="1" dirty="0" smtClean="0"/>
              <a:t>aplicação.</a:t>
            </a:r>
            <a:endParaRPr lang="pt-BR" sz="20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pt-BR" sz="2000" dirty="0" smtClean="0"/>
              <a:t>Verificar se existem patentes de </a:t>
            </a:r>
            <a:r>
              <a:rPr lang="pt-BR" sz="2000" b="1" dirty="0" smtClean="0"/>
              <a:t>outros pesquisadores </a:t>
            </a:r>
            <a:r>
              <a:rPr lang="pt-BR" sz="2000" dirty="0" smtClean="0"/>
              <a:t>de sobrenome </a:t>
            </a:r>
            <a:r>
              <a:rPr lang="pt-BR" sz="2000" i="1" dirty="0" smtClean="0"/>
              <a:t>Galembeck</a:t>
            </a:r>
            <a:r>
              <a:rPr lang="pt-BR" sz="20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t-BR" sz="2000" dirty="0" smtClean="0"/>
              <a:t>Fazer uma busca no </a:t>
            </a:r>
            <a:r>
              <a:rPr lang="pt-BR" sz="2000" b="1" dirty="0" err="1" smtClean="0"/>
              <a:t>USPTO</a:t>
            </a:r>
            <a:r>
              <a:rPr lang="pt-BR" sz="2000" dirty="0" smtClean="0"/>
              <a:t> procurando encontrar uma formulação biodegradável de </a:t>
            </a:r>
            <a:r>
              <a:rPr lang="pt-BR" sz="2000" i="1" dirty="0" smtClean="0"/>
              <a:t>sabão em pó </a:t>
            </a:r>
            <a:r>
              <a:rPr lang="pt-BR" sz="2000" dirty="0" smtClean="0"/>
              <a:t>para </a:t>
            </a:r>
            <a:r>
              <a:rPr lang="pt-BR" sz="2000" i="1" dirty="0" smtClean="0"/>
              <a:t>lavagem de roupas </a:t>
            </a:r>
            <a:r>
              <a:rPr lang="pt-BR" sz="2000" dirty="0" smtClean="0"/>
              <a:t>que contenha </a:t>
            </a:r>
            <a:r>
              <a:rPr lang="pt-BR" sz="2000" i="1" dirty="0" smtClean="0"/>
              <a:t>surfactantes</a:t>
            </a:r>
            <a:r>
              <a:rPr lang="pt-BR" sz="2000" dirty="0" smtClean="0"/>
              <a:t> produzidos a partir de </a:t>
            </a:r>
            <a:r>
              <a:rPr lang="pt-BR" sz="2000" i="1" dirty="0" err="1" smtClean="0"/>
              <a:t>sorbitol</a:t>
            </a:r>
            <a:r>
              <a:rPr lang="pt-BR" sz="2000" dirty="0" smtClean="0"/>
              <a:t> ou de </a:t>
            </a:r>
            <a:r>
              <a:rPr lang="pt-BR" sz="2000" i="1" dirty="0" smtClean="0"/>
              <a:t>sacarose</a:t>
            </a:r>
            <a:r>
              <a:rPr lang="pt-BR" sz="2000" dirty="0" smtClean="0"/>
              <a:t>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t-BR" sz="2000" dirty="0" smtClean="0"/>
              <a:t>Procurar no </a:t>
            </a:r>
            <a:r>
              <a:rPr lang="pt-BR" sz="2000" b="1" dirty="0" smtClean="0"/>
              <a:t>INPI</a:t>
            </a:r>
            <a:r>
              <a:rPr lang="pt-BR" sz="2000" dirty="0" smtClean="0"/>
              <a:t> todas as patentes relacionadas com </a:t>
            </a:r>
            <a:r>
              <a:rPr lang="pt-BR" sz="2000" i="1" dirty="0" smtClean="0"/>
              <a:t>glicina</a:t>
            </a:r>
            <a:r>
              <a:rPr lang="pt-BR" sz="20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t-BR" sz="2000" dirty="0" smtClean="0"/>
              <a:t>Refinar a busca no </a:t>
            </a:r>
            <a:r>
              <a:rPr lang="pt-BR" sz="2000" b="1" dirty="0" smtClean="0"/>
              <a:t>INPI</a:t>
            </a:r>
            <a:r>
              <a:rPr lang="pt-BR" sz="2000" dirty="0" smtClean="0"/>
              <a:t> procurando filtrar somente as patentes de glicina voltadas para a produção de </a:t>
            </a:r>
            <a:r>
              <a:rPr lang="pt-BR" sz="2000" i="1" dirty="0" smtClean="0"/>
              <a:t>ácido </a:t>
            </a:r>
            <a:r>
              <a:rPr lang="pt-BR" sz="2000" i="1" dirty="0" err="1" smtClean="0"/>
              <a:t>fosfono</a:t>
            </a:r>
            <a:r>
              <a:rPr lang="pt-BR" sz="2000" i="1" dirty="0" smtClean="0"/>
              <a:t> </a:t>
            </a:r>
            <a:r>
              <a:rPr lang="pt-BR" sz="2000" i="1" dirty="0" err="1" smtClean="0"/>
              <a:t>metil</a:t>
            </a:r>
            <a:r>
              <a:rPr lang="pt-BR" sz="2000" i="1" dirty="0" smtClean="0"/>
              <a:t> glicina</a:t>
            </a:r>
            <a:r>
              <a:rPr lang="pt-BR" sz="20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t-BR" sz="2000" dirty="0" smtClean="0"/>
              <a:t>Analisar a lista das patentes obtidas.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t-BR" sz="2000" dirty="0" smtClean="0"/>
              <a:t>Procurar patentes depositadas pela </a:t>
            </a:r>
            <a:r>
              <a:rPr lang="pt-BR" sz="2000" i="1" dirty="0" smtClean="0"/>
              <a:t>Natura</a:t>
            </a:r>
            <a:r>
              <a:rPr lang="pt-BR" sz="2000" dirty="0" smtClean="0"/>
              <a:t> na </a:t>
            </a:r>
            <a:r>
              <a:rPr lang="pt-BR" sz="2000" b="1" dirty="0" smtClean="0"/>
              <a:t>Espacenet</a:t>
            </a:r>
            <a:r>
              <a:rPr lang="pt-BR" sz="2000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t-BR" sz="2000" dirty="0" smtClean="0"/>
              <a:t>Refinar a busca na </a:t>
            </a:r>
            <a:r>
              <a:rPr lang="pt-BR" sz="2000" b="1" dirty="0" smtClean="0"/>
              <a:t>Espacenet</a:t>
            </a:r>
            <a:r>
              <a:rPr lang="pt-BR" sz="2000" dirty="0" smtClean="0"/>
              <a:t> filtrando somente patentes da </a:t>
            </a:r>
            <a:r>
              <a:rPr lang="pt-BR" sz="2000" i="1" dirty="0" smtClean="0"/>
              <a:t>Natura Cosméticos.</a:t>
            </a:r>
            <a:endParaRPr lang="pt-BR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 smtClean="0"/>
              <a:t>Conceitos </a:t>
            </a:r>
            <a:r>
              <a:rPr lang="pt-BR" sz="3000" b="1" dirty="0"/>
              <a:t>Básicos </a:t>
            </a:r>
            <a:endParaRPr lang="pt-BR" sz="3000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783357"/>
            <a:ext cx="7920880" cy="452596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pt-BR" sz="2400" b="1" i="1" dirty="0" smtClean="0">
                <a:solidFill>
                  <a:srgbClr val="C00000"/>
                </a:solidFill>
              </a:rPr>
              <a:t>Patente</a:t>
            </a:r>
            <a:r>
              <a:rPr lang="pt-BR" sz="2400" i="1" dirty="0" smtClean="0"/>
              <a:t> </a:t>
            </a:r>
            <a:r>
              <a:rPr lang="pt-BR" sz="2400" i="1" dirty="0"/>
              <a:t>é um </a:t>
            </a:r>
            <a:r>
              <a:rPr lang="pt-BR" sz="2400" b="1" i="1" dirty="0">
                <a:solidFill>
                  <a:srgbClr val="006600"/>
                </a:solidFill>
              </a:rPr>
              <a:t>título de propriedade </a:t>
            </a:r>
            <a:r>
              <a:rPr lang="pt-BR" sz="2400" i="1" dirty="0"/>
              <a:t>que confere ao seu titular o direito de exclusividade de exploração de uma invenção, em um determinado território, por um limitado período de tempo, em troca da descrição da invenção</a:t>
            </a:r>
            <a:r>
              <a:rPr lang="pt-BR" sz="2400" dirty="0" smtClean="0"/>
              <a:t>.</a:t>
            </a:r>
          </a:p>
          <a:p>
            <a:pPr lvl="1" algn="just">
              <a:spcBef>
                <a:spcPts val="2400"/>
              </a:spcBef>
              <a:buFont typeface="Wingdings" pitchFamily="2" charset="2"/>
              <a:buChar char="Ø"/>
            </a:pPr>
            <a:r>
              <a:rPr lang="pt-BR" sz="2200" dirty="0" smtClean="0">
                <a:solidFill>
                  <a:srgbClr val="006600"/>
                </a:solidFill>
              </a:rPr>
              <a:t>Direito móvel     </a:t>
            </a:r>
            <a:r>
              <a:rPr lang="pt-BR" sz="2200" dirty="0" smtClean="0"/>
              <a:t>(transferido a herdeiros)</a:t>
            </a:r>
          </a:p>
          <a:p>
            <a:pPr lvl="1" algn="just">
              <a:buFont typeface="Wingdings" pitchFamily="2" charset="2"/>
              <a:buChar char="Ø"/>
            </a:pPr>
            <a:r>
              <a:rPr lang="pt-BR" sz="2200" dirty="0" smtClean="0">
                <a:solidFill>
                  <a:srgbClr val="000099"/>
                </a:solidFill>
                <a:hlinkClick r:id="rId2" action="ppaction://hlinkfile"/>
              </a:rPr>
              <a:t>Ativo intangível</a:t>
            </a:r>
            <a:endParaRPr lang="pt-BR" sz="2200" dirty="0" smtClean="0">
              <a:solidFill>
                <a:srgbClr val="000099"/>
              </a:solidFill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pt-BR" sz="2200" dirty="0" smtClean="0">
                <a:solidFill>
                  <a:srgbClr val="006600"/>
                </a:solidFill>
              </a:rPr>
              <a:t>Monopólio legal</a:t>
            </a:r>
            <a:endParaRPr lang="pt-BR" sz="2200" dirty="0">
              <a:solidFill>
                <a:srgbClr val="006600"/>
              </a:solidFill>
            </a:endParaRPr>
          </a:p>
          <a:p>
            <a:pPr algn="ctr">
              <a:spcBef>
                <a:spcPts val="600"/>
              </a:spcBef>
              <a:buNone/>
            </a:pPr>
            <a:endParaRPr lang="pt-BR" sz="2000" b="1" dirty="0" smtClean="0"/>
          </a:p>
          <a:p>
            <a:pPr algn="ctr">
              <a:spcBef>
                <a:spcPts val="600"/>
              </a:spcBef>
              <a:buNone/>
            </a:pPr>
            <a:r>
              <a:rPr lang="pt-BR" sz="2000" b="1" dirty="0" smtClean="0"/>
              <a:t>Lei </a:t>
            </a:r>
            <a:r>
              <a:rPr lang="pt-BR" sz="2000" b="1" dirty="0"/>
              <a:t>da Propriedade Industrial nº 9.279/96 </a:t>
            </a:r>
            <a:r>
              <a:rPr lang="pt-BR" sz="2000" b="1" dirty="0" smtClean="0"/>
              <a:t>:</a:t>
            </a:r>
          </a:p>
          <a:p>
            <a:pPr algn="ctr">
              <a:spcBef>
                <a:spcPts val="0"/>
              </a:spcBef>
              <a:buNone/>
            </a:pPr>
            <a:r>
              <a:rPr lang="pt-BR" sz="2000" dirty="0" smtClean="0"/>
              <a:t>   </a:t>
            </a:r>
            <a:r>
              <a:rPr lang="pt-BR" sz="2000" dirty="0" smtClean="0">
                <a:hlinkClick r:id="rId3"/>
              </a:rPr>
              <a:t>http</a:t>
            </a:r>
            <a:r>
              <a:rPr lang="pt-BR" sz="2000" dirty="0">
                <a:hlinkClick r:id="rId3"/>
              </a:rPr>
              <a:t>://</a:t>
            </a:r>
            <a:r>
              <a:rPr lang="pt-BR" sz="2000" dirty="0" smtClean="0">
                <a:hlinkClick r:id="rId3"/>
              </a:rPr>
              <a:t>www.planalto.gov.br/ccivil_03/leis/L9279.htm</a:t>
            </a:r>
            <a:endParaRPr lang="pt-BR" sz="2000" dirty="0" smtClean="0"/>
          </a:p>
          <a:p>
            <a:pPr>
              <a:buNone/>
            </a:pPr>
            <a:endParaRPr lang="pt-BR" sz="2000" dirty="0" smtClean="0"/>
          </a:p>
        </p:txBody>
      </p:sp>
      <p:pic>
        <p:nvPicPr>
          <p:cNvPr id="2051" name="Picture 3" descr="C:\Users\yara.csordas\AppData\Local\Microsoft\Windows\Temporary Internet Files\Content.IE5\O5Z33L4E\MC90005652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501008"/>
            <a:ext cx="1827886" cy="115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/>
              <a:t>Tipos de </a:t>
            </a:r>
            <a:r>
              <a:rPr lang="pt-BR" sz="3000" b="1" dirty="0" smtClean="0"/>
              <a:t>patente</a:t>
            </a:r>
            <a:endParaRPr lang="pt-BR" sz="3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556792"/>
            <a:ext cx="8208912" cy="493062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400" b="1" dirty="0" smtClean="0">
                <a:solidFill>
                  <a:srgbClr val="C00000"/>
                </a:solidFill>
              </a:rPr>
              <a:t>Patente de Invenção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2400" b="1" dirty="0" smtClean="0">
                <a:solidFill>
                  <a:srgbClr val="C00000"/>
                </a:solidFill>
              </a:rPr>
              <a:t>Modelo de utilidade</a:t>
            </a:r>
          </a:p>
          <a:p>
            <a:pPr marL="441325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pt-BR" sz="2000" b="1" i="1" dirty="0" smtClean="0">
                <a:solidFill>
                  <a:srgbClr val="006600"/>
                </a:solidFill>
                <a:sym typeface="Wingdings" pitchFamily="2" charset="2"/>
              </a:rPr>
              <a:t>Otimização</a:t>
            </a:r>
            <a:r>
              <a:rPr lang="pt-BR" sz="2000" i="1" dirty="0" smtClean="0">
                <a:sym typeface="Wingdings" pitchFamily="2" charset="2"/>
              </a:rPr>
              <a:t> ou </a:t>
            </a:r>
            <a:r>
              <a:rPr lang="pt-BR" sz="2000" b="1" i="1" dirty="0" smtClean="0">
                <a:solidFill>
                  <a:srgbClr val="006600"/>
                </a:solidFill>
                <a:sym typeface="Wingdings" pitchFamily="2" charset="2"/>
              </a:rPr>
              <a:t>melhora</a:t>
            </a:r>
            <a:r>
              <a:rPr lang="pt-BR" sz="2000" i="1" dirty="0" smtClean="0">
                <a:sym typeface="Wingdings" pitchFamily="2" charset="2"/>
              </a:rPr>
              <a:t> de condições de uso ou fabricação de uma ferramenta, instrumento de trabalho, equipamento ou utensílio</a:t>
            </a:r>
          </a:p>
          <a:p>
            <a:pPr marL="857250" lvl="1" indent="-457200">
              <a:spcBef>
                <a:spcPts val="1200"/>
              </a:spcBef>
              <a:buFont typeface="Wingdings" pitchFamily="2" charset="2"/>
              <a:buChar char="Ø"/>
            </a:pPr>
            <a:r>
              <a:rPr lang="pt-BR" sz="2000" dirty="0" smtClean="0"/>
              <a:t>Somente </a:t>
            </a:r>
            <a:r>
              <a:rPr lang="pt-BR" sz="2000" b="1" dirty="0" smtClean="0">
                <a:solidFill>
                  <a:srgbClr val="006600"/>
                </a:solidFill>
              </a:rPr>
              <a:t>objetos</a:t>
            </a:r>
            <a:r>
              <a:rPr lang="pt-BR" sz="2000" dirty="0" smtClean="0"/>
              <a:t> </a:t>
            </a:r>
            <a:r>
              <a:rPr lang="pt-BR" sz="2000" dirty="0" smtClean="0">
                <a:sym typeface="Wingdings" pitchFamily="2" charset="2"/>
              </a:rPr>
              <a:t>  não permitida para processos</a:t>
            </a:r>
          </a:p>
          <a:p>
            <a:pPr marL="857250" lvl="1" indent="-457200">
              <a:buFont typeface="Wingdings" pitchFamily="2" charset="2"/>
              <a:buChar char="Ø"/>
            </a:pPr>
            <a:r>
              <a:rPr lang="pt-BR" sz="2000" dirty="0" smtClean="0">
                <a:sym typeface="Wingdings" pitchFamily="2" charset="2"/>
              </a:rPr>
              <a:t>Menor carga inventiva</a:t>
            </a:r>
            <a:endParaRPr lang="pt-BR" sz="2000" dirty="0" smtClean="0"/>
          </a:p>
          <a:p>
            <a:pPr marL="857250" lvl="1" indent="-457200">
              <a:buFont typeface="Wingdings" pitchFamily="2" charset="2"/>
              <a:buChar char="Ø"/>
            </a:pPr>
            <a:r>
              <a:rPr lang="pt-BR" sz="2000" dirty="0" smtClean="0"/>
              <a:t>Não obrigatória pelo Acordo </a:t>
            </a:r>
            <a:r>
              <a:rPr lang="pt-BR" sz="2000" dirty="0" err="1" smtClean="0"/>
              <a:t>TRIP</a:t>
            </a:r>
            <a:r>
              <a:rPr lang="pt-BR" sz="2000" dirty="0" smtClean="0"/>
              <a:t>  </a:t>
            </a:r>
          </a:p>
          <a:p>
            <a:pPr marL="857250" lvl="1" indent="-457200">
              <a:buFont typeface="Wingdings" pitchFamily="2" charset="2"/>
              <a:buChar char="Ø"/>
            </a:pPr>
            <a:r>
              <a:rPr lang="pt-BR" sz="2000" dirty="0" smtClean="0"/>
              <a:t>Adotada somente por alguns países  (ex. Brasil, Japão e Alemanha)</a:t>
            </a:r>
          </a:p>
          <a:p>
            <a:pPr marL="857250" lvl="1" indent="-457200">
              <a:buFont typeface="Wingdings" pitchFamily="2" charset="2"/>
              <a:buChar char="Ø"/>
            </a:pPr>
            <a:r>
              <a:rPr lang="pt-BR" sz="2000" dirty="0" smtClean="0"/>
              <a:t>Prazos mais curtos</a:t>
            </a:r>
          </a:p>
        </p:txBody>
      </p:sp>
      <p:pic>
        <p:nvPicPr>
          <p:cNvPr id="1032" name="Picture 8" descr="C:\Users\yara.csordas\AppData\Local\Microsoft\Windows\Temporary Internet Files\Content.IE5\WHTCZCB1\MC90023417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5364083"/>
            <a:ext cx="1296144" cy="945237"/>
          </a:xfrm>
          <a:prstGeom prst="rect">
            <a:avLst/>
          </a:prstGeom>
          <a:noFill/>
        </p:spPr>
      </p:pic>
      <p:pic>
        <p:nvPicPr>
          <p:cNvPr id="1033" name="Picture 9" descr="C:\Users\yara.csordas\AppData\Local\Microsoft\Windows\Temporary Internet Files\Content.IE5\WHTCZCB1\MC90021699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5591308"/>
            <a:ext cx="969543" cy="1266692"/>
          </a:xfrm>
          <a:prstGeom prst="rect">
            <a:avLst/>
          </a:prstGeom>
          <a:noFill/>
        </p:spPr>
      </p:pic>
      <p:sp>
        <p:nvSpPr>
          <p:cNvPr id="15" name="Retângulo 14"/>
          <p:cNvSpPr/>
          <p:nvPr/>
        </p:nvSpPr>
        <p:spPr>
          <a:xfrm>
            <a:off x="4668579" y="4941168"/>
            <a:ext cx="590062" cy="58477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pt-BR" sz="3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!?!</a:t>
            </a:r>
            <a:endParaRPr lang="pt-BR" sz="3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36" name="Picture 12" descr="C:\Users\yara.csordas\AppData\Local\Microsoft\Windows\Temporary Internet Files\Content.IE5\RGZ0R8EB\MC90023430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5347094"/>
            <a:ext cx="1152128" cy="890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/>
              <a:t>Tipos de </a:t>
            </a:r>
            <a:r>
              <a:rPr lang="pt-BR" sz="3000" b="1" dirty="0" smtClean="0"/>
              <a:t>patente</a:t>
            </a:r>
            <a:endParaRPr lang="pt-BR" sz="3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556792"/>
            <a:ext cx="7920880" cy="493062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pt-BR" sz="2400" b="1" dirty="0" smtClean="0">
                <a:solidFill>
                  <a:srgbClr val="C00000"/>
                </a:solidFill>
              </a:rPr>
              <a:t>Desenho Industrial</a:t>
            </a:r>
          </a:p>
          <a:p>
            <a:pPr marL="173038" indent="17463" algn="just" defTabSz="268288">
              <a:buNone/>
            </a:pPr>
            <a:r>
              <a:rPr lang="pt-BR" sz="2000" i="1" dirty="0" smtClean="0"/>
              <a:t>Forma plástica ornamental de um objeto ou conjunto ornamental de linhas e cores que possa ser aplicado a um produto, proporcionando resultado </a:t>
            </a:r>
            <a:r>
              <a:rPr lang="pt-BR" sz="2000" b="1" i="1" dirty="0" smtClean="0">
                <a:solidFill>
                  <a:srgbClr val="006600"/>
                </a:solidFill>
              </a:rPr>
              <a:t>visual</a:t>
            </a:r>
            <a:r>
              <a:rPr lang="pt-BR" sz="2000" i="1" dirty="0" smtClean="0"/>
              <a:t> novo e original na sua </a:t>
            </a:r>
            <a:r>
              <a:rPr lang="pt-BR" sz="2000" b="1" i="1" dirty="0" smtClean="0">
                <a:solidFill>
                  <a:srgbClr val="006600"/>
                </a:solidFill>
              </a:rPr>
              <a:t>configuração externa </a:t>
            </a:r>
            <a:r>
              <a:rPr lang="pt-BR" sz="2000" i="1" dirty="0" smtClean="0"/>
              <a:t>e que possa servir de tipo ou </a:t>
            </a:r>
            <a:r>
              <a:rPr lang="pt-BR" sz="2000" b="1" i="1" dirty="0" smtClean="0">
                <a:solidFill>
                  <a:srgbClr val="006600"/>
                </a:solidFill>
              </a:rPr>
              <a:t>modelo</a:t>
            </a:r>
            <a:r>
              <a:rPr lang="pt-BR" sz="2000" i="1" dirty="0" smtClean="0"/>
              <a:t> para uso ou fabricação industrial. </a:t>
            </a:r>
          </a:p>
          <a:p>
            <a:pPr marL="536575" indent="-346075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pt-PT" sz="1900" dirty="0" smtClean="0"/>
              <a:t>Brasil </a:t>
            </a:r>
            <a:r>
              <a:rPr lang="pt-PT" sz="1900" dirty="0" smtClean="0">
                <a:sym typeface="Wingdings" pitchFamily="2" charset="2"/>
              </a:rPr>
              <a:t> </a:t>
            </a:r>
            <a:r>
              <a:rPr lang="pt-PT" sz="1900" dirty="0" smtClean="0"/>
              <a:t>não permite patentear </a:t>
            </a:r>
            <a:r>
              <a:rPr lang="pt-PT" sz="1900" b="1" dirty="0" smtClean="0">
                <a:solidFill>
                  <a:srgbClr val="006600"/>
                </a:solidFill>
              </a:rPr>
              <a:t>idéias</a:t>
            </a:r>
            <a:r>
              <a:rPr lang="pt-PT" sz="1900" b="1" dirty="0" smtClean="0">
                <a:solidFill>
                  <a:srgbClr val="000099"/>
                </a:solidFill>
              </a:rPr>
              <a:t> </a:t>
            </a:r>
            <a:r>
              <a:rPr lang="pt-PT" sz="1900" dirty="0" smtClean="0"/>
              <a:t> (aceito por outros, ex. USA).</a:t>
            </a:r>
            <a:endParaRPr lang="pt-BR" sz="1900" dirty="0" smtClean="0"/>
          </a:p>
          <a:p>
            <a:pPr marL="536575" indent="-346075" algn="just">
              <a:buFont typeface="Wingdings" pitchFamily="2" charset="2"/>
              <a:buChar char="Ø"/>
            </a:pPr>
            <a:r>
              <a:rPr lang="pt-BR" sz="1900" dirty="0" smtClean="0"/>
              <a:t>Somente </a:t>
            </a:r>
            <a:r>
              <a:rPr lang="pt-BR" sz="1900" b="1" dirty="0" smtClean="0">
                <a:solidFill>
                  <a:srgbClr val="006600"/>
                </a:solidFill>
              </a:rPr>
              <a:t>objetos</a:t>
            </a:r>
            <a:r>
              <a:rPr lang="pt-BR" sz="1900" dirty="0" smtClean="0"/>
              <a:t> </a:t>
            </a:r>
            <a:r>
              <a:rPr lang="pt-BR" sz="1900" dirty="0" smtClean="0">
                <a:sym typeface="Wingdings" pitchFamily="2" charset="2"/>
              </a:rPr>
              <a:t> não permitida para processos (ex. Projetos de Engenharia).</a:t>
            </a:r>
          </a:p>
          <a:p>
            <a:pPr marL="536575" indent="-346075" algn="just">
              <a:buFont typeface="Wingdings" pitchFamily="2" charset="2"/>
              <a:buChar char="Ø"/>
            </a:pPr>
            <a:r>
              <a:rPr lang="pt-PT" sz="1900" dirty="0" smtClean="0"/>
              <a:t>Produtos industriais diversos, máquinas e equipamentos, veículos e suas partes, embalagens, móveis e objetos de decoração, utensílios domésticos, jóias, roupas, sapatos, peças gráficas, famílias de letras (tipografia), capas de livros e interfaces digitais de </a:t>
            </a:r>
            <a:r>
              <a:rPr lang="pt-PT" sz="1900" i="1" dirty="0" smtClean="0"/>
              <a:t>softwares</a:t>
            </a:r>
            <a:r>
              <a:rPr lang="pt-PT" sz="1900" dirty="0" smtClean="0"/>
              <a:t> ou de páginas da Internet, entre outros.</a:t>
            </a:r>
          </a:p>
        </p:txBody>
      </p:sp>
      <p:pic>
        <p:nvPicPr>
          <p:cNvPr id="2054" name="Picture 6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5799023"/>
            <a:ext cx="1686613" cy="1058977"/>
          </a:xfrm>
          <a:prstGeom prst="rect">
            <a:avLst/>
          </a:prstGeom>
          <a:noFill/>
        </p:spPr>
      </p:pic>
      <p:pic>
        <p:nvPicPr>
          <p:cNvPr id="2055" name="Picture 7" descr="C:\Users\yara.csordas\AppData\Local\Microsoft\Windows\Temporary Internet Files\Content.IE5\O5Z33L4E\MC90018606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3117" y="5805264"/>
            <a:ext cx="849182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/>
              <a:t>Tipos de </a:t>
            </a:r>
            <a:r>
              <a:rPr lang="pt-BR" sz="3000" b="1" dirty="0" smtClean="0"/>
              <a:t>patente</a:t>
            </a:r>
            <a:endParaRPr lang="pt-BR" sz="3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700808"/>
            <a:ext cx="7848872" cy="493062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pt-BR" sz="2400" b="1" dirty="0" smtClean="0">
                <a:solidFill>
                  <a:srgbClr val="C00000"/>
                </a:solidFill>
              </a:rPr>
              <a:t>Registro da marca</a:t>
            </a:r>
          </a:p>
          <a:p>
            <a:pPr marL="533400">
              <a:buFont typeface="Wingdings" pitchFamily="2" charset="2"/>
              <a:buChar char="Ø"/>
            </a:pPr>
            <a:r>
              <a:rPr lang="pt-PT" sz="2200" b="1" dirty="0" smtClean="0"/>
              <a:t>Atributos / Benefícios / Valores</a:t>
            </a:r>
            <a:r>
              <a:rPr lang="pt-PT" sz="2200" dirty="0" smtClean="0"/>
              <a:t> </a:t>
            </a:r>
          </a:p>
          <a:p>
            <a:pPr marL="533400">
              <a:buFont typeface="Wingdings" pitchFamily="2" charset="2"/>
              <a:buChar char="Ø"/>
            </a:pPr>
            <a:r>
              <a:rPr lang="pt-PT" sz="2200" b="1" dirty="0" smtClean="0"/>
              <a:t>Cultura / Personalidade / Usuário</a:t>
            </a:r>
            <a:endParaRPr lang="pt-PT" sz="2200" dirty="0" smtClean="0"/>
          </a:p>
          <a:p>
            <a:pPr marL="457200" indent="-457200">
              <a:spcBef>
                <a:spcPts val="3000"/>
              </a:spcBef>
              <a:buFont typeface="+mj-lt"/>
              <a:buAutoNum type="arabicPeriod" startAt="5"/>
            </a:pPr>
            <a:r>
              <a:rPr lang="pt-BR" sz="2400" b="1" dirty="0" smtClean="0">
                <a:solidFill>
                  <a:srgbClr val="C00000"/>
                </a:solidFill>
              </a:rPr>
              <a:t>Repressão a falsas indicações geográficas</a:t>
            </a:r>
          </a:p>
          <a:p>
            <a:pPr marL="536575" indent="-363538" algn="just">
              <a:buFont typeface="Wingdings" pitchFamily="2" charset="2"/>
              <a:buChar char="Ø"/>
              <a:tabLst>
                <a:tab pos="536575" algn="l"/>
              </a:tabLst>
            </a:pPr>
            <a:r>
              <a:rPr lang="pt-BR" sz="2000" b="1" dirty="0" smtClean="0">
                <a:solidFill>
                  <a:srgbClr val="006600"/>
                </a:solidFill>
              </a:rPr>
              <a:t>Indicação de procedência</a:t>
            </a:r>
            <a:r>
              <a:rPr lang="pt-BR" sz="2000" dirty="0" smtClean="0">
                <a:solidFill>
                  <a:srgbClr val="006600"/>
                </a:solidFill>
              </a:rPr>
              <a:t>: </a:t>
            </a:r>
            <a:r>
              <a:rPr lang="pt-BR" sz="2000" dirty="0" smtClean="0"/>
              <a:t>local de extração, produção ou fabricação de determinado produto ou prestação de determinado serviço.</a:t>
            </a:r>
          </a:p>
          <a:p>
            <a:pPr marL="536575" indent="-363538" algn="just">
              <a:buFont typeface="Wingdings" pitchFamily="2" charset="2"/>
              <a:buChar char="Ø"/>
              <a:tabLst>
                <a:tab pos="536575" algn="l"/>
              </a:tabLst>
            </a:pPr>
            <a:r>
              <a:rPr lang="pt-BR" sz="2000" b="1" dirty="0" smtClean="0">
                <a:solidFill>
                  <a:srgbClr val="006600"/>
                </a:solidFill>
              </a:rPr>
              <a:t>Denominação de origem: </a:t>
            </a:r>
            <a:r>
              <a:rPr lang="pt-BR" sz="2000" dirty="0" smtClean="0"/>
              <a:t>nome geográfico que designe produto ou serviço cujas qualidades ou características se devam exclusiva ou essencialmente ao meio geográfico, incluídos fatores naturais e humanos.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 startAt="6"/>
            </a:pPr>
            <a:r>
              <a:rPr lang="pt-BR" sz="2400" b="1" dirty="0" smtClean="0">
                <a:solidFill>
                  <a:srgbClr val="C00000"/>
                </a:solidFill>
              </a:rPr>
              <a:t>Repressão à concorrência desleal</a:t>
            </a:r>
          </a:p>
          <a:p>
            <a:pPr>
              <a:buNone/>
            </a:pPr>
            <a:r>
              <a:rPr lang="pt-BR" sz="2400" dirty="0" smtClean="0"/>
              <a:t>      </a:t>
            </a:r>
            <a:endParaRPr lang="en-US" sz="2400" b="1" dirty="0" smtClean="0"/>
          </a:p>
        </p:txBody>
      </p:sp>
      <p:pic>
        <p:nvPicPr>
          <p:cNvPr id="4098" name="Picture 2" descr="http://www.theblaze.com/wp-content/uploads/2013/01/coca_cola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052736"/>
            <a:ext cx="1671938" cy="583483"/>
          </a:xfrm>
          <a:prstGeom prst="rect">
            <a:avLst/>
          </a:prstGeom>
          <a:noFill/>
          <a:scene3d>
            <a:camera prst="orthographicFront">
              <a:rot lat="0" lon="1500000" rev="0"/>
            </a:camera>
            <a:lightRig rig="threePt" dir="t"/>
          </a:scene3d>
        </p:spPr>
      </p:pic>
      <p:pic>
        <p:nvPicPr>
          <p:cNvPr id="4100" name="Picture 4" descr="http://upload.wikimedia.org/wikipedia/en/thumb/e/e8/Shell_logo.svg/200px-Shell_logo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628800"/>
            <a:ext cx="872951" cy="807480"/>
          </a:xfrm>
          <a:prstGeom prst="rect">
            <a:avLst/>
          </a:prstGeom>
          <a:noFill/>
        </p:spPr>
      </p:pic>
      <p:pic>
        <p:nvPicPr>
          <p:cNvPr id="4102" name="Picture 6" descr="http://assets.macmagazine.com.br/wp-content/uploads/2009/02/03-itau_mob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2708920"/>
            <a:ext cx="720080" cy="720080"/>
          </a:xfrm>
          <a:prstGeom prst="rect">
            <a:avLst/>
          </a:prstGeom>
          <a:noFill/>
        </p:spPr>
      </p:pic>
      <p:pic>
        <p:nvPicPr>
          <p:cNvPr id="4104" name="Picture 8" descr="http://www.nestle.fr/asset-library/PublishingImages/NESCAFE%20logo%20H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3" y="2636913"/>
            <a:ext cx="1800200" cy="479228"/>
          </a:xfrm>
          <a:prstGeom prst="rect">
            <a:avLst/>
          </a:prstGeom>
          <a:noFill/>
        </p:spPr>
      </p:pic>
      <p:pic>
        <p:nvPicPr>
          <p:cNvPr id="4106" name="Picture 10" descr="http://www.laserwort.com/images/Image/Dupon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1628801"/>
            <a:ext cx="1728192" cy="903898"/>
          </a:xfrm>
          <a:prstGeom prst="rect">
            <a:avLst/>
          </a:prstGeom>
          <a:noFill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57690" y="1772816"/>
            <a:ext cx="806798" cy="743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 smtClean="0"/>
              <a:t>Conceitos </a:t>
            </a:r>
            <a:r>
              <a:rPr lang="pt-BR" sz="3000" b="1" dirty="0"/>
              <a:t>Básicos </a:t>
            </a:r>
            <a:endParaRPr lang="pt-BR" sz="3000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855365"/>
            <a:ext cx="7920880" cy="452596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pt-BR" sz="2400" b="1" i="1" dirty="0" smtClean="0">
                <a:solidFill>
                  <a:srgbClr val="C00000"/>
                </a:solidFill>
              </a:rPr>
              <a:t>Patente</a:t>
            </a:r>
            <a:r>
              <a:rPr lang="pt-BR" sz="2400" i="1" dirty="0" smtClean="0"/>
              <a:t> </a:t>
            </a:r>
            <a:r>
              <a:rPr lang="pt-BR" sz="2400" i="1" dirty="0"/>
              <a:t>é um título de propriedade que confere ao seu titular o direito de </a:t>
            </a:r>
            <a:r>
              <a:rPr lang="pt-BR" sz="2400" b="1" i="1" dirty="0">
                <a:solidFill>
                  <a:srgbClr val="006600"/>
                </a:solidFill>
              </a:rPr>
              <a:t>exclusividade de exploração </a:t>
            </a:r>
            <a:r>
              <a:rPr lang="pt-BR" sz="2400" i="1" dirty="0"/>
              <a:t>de uma invenção, em um determinado território, por um limitado período de tempo, em troca da descrição da invenção</a:t>
            </a:r>
            <a:r>
              <a:rPr lang="pt-BR" sz="2400" i="1" dirty="0" smtClean="0"/>
              <a:t>.</a:t>
            </a:r>
          </a:p>
          <a:p>
            <a:pPr lvl="1" algn="just">
              <a:spcBef>
                <a:spcPts val="2400"/>
              </a:spcBef>
              <a:buFont typeface="Wingdings" pitchFamily="2" charset="2"/>
              <a:buChar char="Ø"/>
            </a:pPr>
            <a:r>
              <a:rPr lang="pt-BR" sz="2200" dirty="0" smtClean="0"/>
              <a:t>Direito de </a:t>
            </a:r>
            <a:r>
              <a:rPr lang="pt-BR" sz="2200" dirty="0" smtClean="0">
                <a:solidFill>
                  <a:srgbClr val="006600"/>
                </a:solidFill>
              </a:rPr>
              <a:t>impedir terceiros de usar  </a:t>
            </a:r>
            <a:r>
              <a:rPr lang="pt-BR" b="1" dirty="0" smtClean="0"/>
              <a:t>≠</a:t>
            </a:r>
            <a:r>
              <a:rPr lang="pt-BR" sz="2200" dirty="0" smtClean="0">
                <a:solidFill>
                  <a:srgbClr val="000099"/>
                </a:solidFill>
              </a:rPr>
              <a:t>  </a:t>
            </a:r>
            <a:r>
              <a:rPr lang="pt-BR" sz="2200" dirty="0"/>
              <a:t>D</a:t>
            </a:r>
            <a:r>
              <a:rPr lang="pt-BR" sz="2200" dirty="0" smtClean="0"/>
              <a:t>ireito de </a:t>
            </a:r>
            <a:r>
              <a:rPr lang="pt-BR" sz="2200" dirty="0" smtClean="0">
                <a:solidFill>
                  <a:srgbClr val="006600"/>
                </a:solidFill>
              </a:rPr>
              <a:t>explorar</a:t>
            </a:r>
          </a:p>
          <a:p>
            <a:pPr lvl="1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pt-BR" sz="2300" b="1" i="1" dirty="0" smtClean="0"/>
              <a:t>Explorar</a:t>
            </a:r>
            <a:r>
              <a:rPr lang="pt-BR" sz="2200" dirty="0" smtClean="0"/>
              <a:t> </a:t>
            </a:r>
            <a:r>
              <a:rPr lang="pt-BR" sz="2200" dirty="0" smtClean="0">
                <a:sym typeface="Wingdings" pitchFamily="2" charset="2"/>
              </a:rPr>
              <a:t></a:t>
            </a:r>
            <a:r>
              <a:rPr lang="pt-BR" sz="2200" dirty="0" smtClean="0">
                <a:solidFill>
                  <a:srgbClr val="000099"/>
                </a:solidFill>
                <a:sym typeface="Wingdings" pitchFamily="2" charset="2"/>
              </a:rPr>
              <a:t> </a:t>
            </a:r>
            <a:r>
              <a:rPr lang="pt-BR" sz="2200" dirty="0" smtClean="0">
                <a:solidFill>
                  <a:srgbClr val="006600"/>
                </a:solidFill>
              </a:rPr>
              <a:t>produzir, usar, colocar à venda </a:t>
            </a:r>
            <a:r>
              <a:rPr lang="pt-BR" sz="2200" dirty="0" smtClean="0"/>
              <a:t>ou</a:t>
            </a:r>
            <a:r>
              <a:rPr lang="pt-BR" sz="2200" dirty="0" smtClean="0">
                <a:solidFill>
                  <a:srgbClr val="000099"/>
                </a:solidFill>
              </a:rPr>
              <a:t> </a:t>
            </a:r>
            <a:r>
              <a:rPr lang="pt-BR" sz="2200" dirty="0" smtClean="0">
                <a:solidFill>
                  <a:srgbClr val="006600"/>
                </a:solidFill>
              </a:rPr>
              <a:t>importar</a:t>
            </a:r>
            <a:r>
              <a:rPr lang="pt-BR" sz="2200" dirty="0" smtClean="0">
                <a:solidFill>
                  <a:srgbClr val="000099"/>
                </a:solidFill>
              </a:rPr>
              <a:t> </a:t>
            </a:r>
            <a:r>
              <a:rPr lang="pt-BR" sz="2200" dirty="0" smtClean="0"/>
              <a:t>produto ou processo objeto da patente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BR" sz="2200" dirty="0" smtClean="0">
                <a:solidFill>
                  <a:srgbClr val="006600"/>
                </a:solidFill>
              </a:rPr>
              <a:t>Consentimento do proprietário </a:t>
            </a:r>
            <a:r>
              <a:rPr lang="pt-BR" sz="2200" dirty="0" smtClean="0"/>
              <a:t>para explorar </a:t>
            </a:r>
          </a:p>
          <a:p>
            <a:pPr algn="ctr">
              <a:spcBef>
                <a:spcPts val="0"/>
              </a:spcBef>
              <a:buNone/>
            </a:pPr>
            <a:endParaRPr lang="pt-BR" sz="1600" dirty="0" smtClean="0">
              <a:solidFill>
                <a:srgbClr val="000099"/>
              </a:solidFill>
            </a:endParaRPr>
          </a:p>
          <a:p>
            <a:pPr algn="ctr">
              <a:spcBef>
                <a:spcPts val="600"/>
              </a:spcBef>
              <a:buNone/>
            </a:pPr>
            <a:r>
              <a:rPr lang="pt-BR" sz="2000" b="1" dirty="0" smtClean="0"/>
              <a:t>(Art. 42)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000" b="1" dirty="0" smtClean="0"/>
              <a:t>Conceitos Básicos </a:t>
            </a:r>
            <a:endParaRPr lang="pt-BR" sz="3000" dirty="0">
              <a:solidFill>
                <a:srgbClr val="C0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711349"/>
            <a:ext cx="8147248" cy="4813995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pt-BR" sz="2200" b="1" i="1" dirty="0" smtClean="0">
                <a:solidFill>
                  <a:srgbClr val="C00000"/>
                </a:solidFill>
              </a:rPr>
              <a:t>Patente</a:t>
            </a:r>
            <a:r>
              <a:rPr lang="pt-BR" sz="2200" i="1" dirty="0" smtClean="0"/>
              <a:t> </a:t>
            </a:r>
            <a:r>
              <a:rPr lang="pt-BR" sz="2200" i="1" dirty="0"/>
              <a:t>é um título de propriedade que confere ao seu titular o direito de exclusividade de exploração de uma </a:t>
            </a:r>
            <a:r>
              <a:rPr lang="pt-BR" sz="2200" b="1" i="1" dirty="0">
                <a:solidFill>
                  <a:srgbClr val="993300"/>
                </a:solidFill>
              </a:rPr>
              <a:t>invenção</a:t>
            </a:r>
            <a:r>
              <a:rPr lang="pt-BR" sz="2200" i="1" dirty="0"/>
              <a:t>, em um determinado território, por um limitado período de tempo, em troca da descrição da </a:t>
            </a:r>
            <a:r>
              <a:rPr lang="pt-BR" sz="2200" i="1" dirty="0" smtClean="0"/>
              <a:t>invenção</a:t>
            </a:r>
            <a:r>
              <a:rPr lang="pt-BR" sz="2200" dirty="0" smtClean="0"/>
              <a:t>.</a:t>
            </a:r>
          </a:p>
          <a:p>
            <a:pPr algn="just">
              <a:spcBef>
                <a:spcPts val="1200"/>
              </a:spcBef>
              <a:buNone/>
            </a:pPr>
            <a:r>
              <a:rPr lang="pt-BR" sz="2200" dirty="0">
                <a:solidFill>
                  <a:srgbClr val="000099"/>
                </a:solidFill>
              </a:rPr>
              <a:t>	</a:t>
            </a:r>
            <a:r>
              <a:rPr lang="pt-BR" sz="2200" dirty="0" smtClean="0">
                <a:solidFill>
                  <a:srgbClr val="000099"/>
                </a:solidFill>
              </a:rPr>
              <a:t>   </a:t>
            </a:r>
            <a:r>
              <a:rPr lang="pt-BR" sz="2400" b="1" dirty="0" smtClean="0">
                <a:solidFill>
                  <a:srgbClr val="7030A0"/>
                </a:solidFill>
              </a:rPr>
              <a:t>Descoberta  </a:t>
            </a:r>
            <a:r>
              <a:rPr lang="pt-BR" sz="2200" dirty="0" smtClean="0">
                <a:solidFill>
                  <a:srgbClr val="000099"/>
                </a:solidFill>
              </a:rPr>
              <a:t>        </a:t>
            </a:r>
            <a:r>
              <a:rPr lang="pt-BR" sz="3000" dirty="0" smtClean="0"/>
              <a:t>≠</a:t>
            </a:r>
            <a:r>
              <a:rPr lang="pt-BR" sz="2200" dirty="0"/>
              <a:t> </a:t>
            </a:r>
            <a:r>
              <a:rPr lang="pt-BR" sz="2200" dirty="0" smtClean="0">
                <a:solidFill>
                  <a:srgbClr val="000099"/>
                </a:solidFill>
              </a:rPr>
              <a:t>         </a:t>
            </a:r>
            <a:r>
              <a:rPr lang="pt-BR" sz="2400" b="1" dirty="0" smtClean="0">
                <a:solidFill>
                  <a:srgbClr val="993300"/>
                </a:solidFill>
              </a:rPr>
              <a:t>Invenção</a:t>
            </a:r>
            <a:r>
              <a:rPr lang="pt-BR" sz="2400" dirty="0" smtClean="0">
                <a:solidFill>
                  <a:srgbClr val="000099"/>
                </a:solidFill>
              </a:rPr>
              <a:t>      </a:t>
            </a:r>
            <a:r>
              <a:rPr lang="pt-BR" sz="2200" dirty="0" smtClean="0">
                <a:solidFill>
                  <a:srgbClr val="000099"/>
                </a:solidFill>
              </a:rPr>
              <a:t>    </a:t>
            </a:r>
            <a:r>
              <a:rPr lang="pt-BR" sz="3000" dirty="0" smtClean="0">
                <a:solidFill>
                  <a:srgbClr val="000099"/>
                </a:solidFill>
              </a:rPr>
              <a:t> </a:t>
            </a:r>
            <a:r>
              <a:rPr lang="pt-BR" sz="3000" dirty="0" smtClean="0"/>
              <a:t>≠</a:t>
            </a:r>
            <a:r>
              <a:rPr lang="pt-BR" sz="3000" dirty="0">
                <a:solidFill>
                  <a:srgbClr val="000099"/>
                </a:solidFill>
              </a:rPr>
              <a:t> </a:t>
            </a:r>
            <a:r>
              <a:rPr lang="pt-BR" sz="3000" dirty="0" smtClean="0">
                <a:solidFill>
                  <a:srgbClr val="000099"/>
                </a:solidFill>
              </a:rPr>
              <a:t>       </a:t>
            </a:r>
            <a:r>
              <a:rPr lang="pt-BR" sz="2400" b="1" dirty="0" smtClean="0">
                <a:solidFill>
                  <a:srgbClr val="006600"/>
                </a:solidFill>
              </a:rPr>
              <a:t>Inovação</a:t>
            </a:r>
          </a:p>
          <a:p>
            <a:pPr algn="ctr">
              <a:spcBef>
                <a:spcPts val="600"/>
              </a:spcBef>
              <a:buNone/>
            </a:pPr>
            <a:endParaRPr lang="pt-BR" sz="1600" dirty="0" smtClean="0"/>
          </a:p>
        </p:txBody>
      </p:sp>
      <p:sp>
        <p:nvSpPr>
          <p:cNvPr id="5" name="Seta para baixo 4"/>
          <p:cNvSpPr/>
          <p:nvPr/>
        </p:nvSpPr>
        <p:spPr>
          <a:xfrm>
            <a:off x="4271967" y="4005064"/>
            <a:ext cx="588065" cy="468052"/>
          </a:xfrm>
          <a:prstGeom prst="downArrow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993300"/>
              </a:solidFill>
            </a:endParaRPr>
          </a:p>
        </p:txBody>
      </p:sp>
      <p:sp>
        <p:nvSpPr>
          <p:cNvPr id="6" name="Seta para baixo 5"/>
          <p:cNvSpPr/>
          <p:nvPr/>
        </p:nvSpPr>
        <p:spPr>
          <a:xfrm>
            <a:off x="7020272" y="4005064"/>
            <a:ext cx="576064" cy="468052"/>
          </a:xfrm>
          <a:prstGeom prst="downArrow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059832" y="4653136"/>
            <a:ext cx="2952328" cy="145769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 smtClean="0">
                <a:solidFill>
                  <a:srgbClr val="993300"/>
                </a:solidFill>
              </a:rPr>
              <a:t>Trabalho dirigido </a:t>
            </a:r>
            <a:r>
              <a:rPr lang="pt-PT" dirty="0" smtClean="0"/>
              <a:t>que </a:t>
            </a:r>
            <a:r>
              <a:rPr lang="pt-PT" b="1" dirty="0" smtClean="0">
                <a:solidFill>
                  <a:srgbClr val="993300"/>
                </a:solidFill>
              </a:rPr>
              <a:t>cria</a:t>
            </a:r>
            <a:r>
              <a:rPr lang="pt-PT" dirty="0" smtClean="0">
                <a:solidFill>
                  <a:srgbClr val="993300"/>
                </a:solidFill>
              </a:rPr>
              <a:t> </a:t>
            </a:r>
            <a:r>
              <a:rPr lang="pt-PT" dirty="0" smtClean="0"/>
              <a:t> uma nova tecnologia, processo     ou objeto ou </a:t>
            </a:r>
            <a:r>
              <a:rPr lang="pt-PT" b="1" dirty="0" smtClean="0">
                <a:solidFill>
                  <a:srgbClr val="993300"/>
                </a:solidFill>
              </a:rPr>
              <a:t>aperfeiçoa</a:t>
            </a:r>
            <a:r>
              <a:rPr lang="pt-PT" dirty="0" smtClean="0">
                <a:solidFill>
                  <a:srgbClr val="993300"/>
                </a:solidFill>
              </a:rPr>
              <a:t> </a:t>
            </a:r>
            <a:r>
              <a:rPr lang="pt-PT" dirty="0" smtClean="0"/>
              <a:t>tecnologias, processos e objetos pré-existentes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6084168" y="4653136"/>
            <a:ext cx="2664296" cy="147732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pt-PT" b="1" dirty="0">
                <a:solidFill>
                  <a:srgbClr val="006600"/>
                </a:solidFill>
              </a:rPr>
              <a:t>D</a:t>
            </a:r>
            <a:r>
              <a:rPr lang="pt-PT" b="1" dirty="0" smtClean="0">
                <a:solidFill>
                  <a:srgbClr val="006600"/>
                </a:solidFill>
              </a:rPr>
              <a:t>emanda</a:t>
            </a:r>
            <a:r>
              <a:rPr lang="pt-PT" dirty="0" smtClean="0"/>
              <a:t> prática de mercado e de utilidade  que </a:t>
            </a:r>
            <a:r>
              <a:rPr lang="pt-PT" b="1" dirty="0" smtClean="0">
                <a:solidFill>
                  <a:srgbClr val="006600"/>
                </a:solidFill>
              </a:rPr>
              <a:t>transforma</a:t>
            </a:r>
            <a:r>
              <a:rPr lang="pt-PT" dirty="0" smtClean="0"/>
              <a:t> o protótipo de uma invenção em </a:t>
            </a:r>
            <a:r>
              <a:rPr lang="pt-PT" b="1" dirty="0" smtClean="0">
                <a:solidFill>
                  <a:srgbClr val="006600"/>
                </a:solidFill>
              </a:rPr>
              <a:t>produto comercializável</a:t>
            </a:r>
            <a:endParaRPr lang="pt-BR" b="1" dirty="0">
              <a:solidFill>
                <a:srgbClr val="006600"/>
              </a:solidFill>
            </a:endParaRPr>
          </a:p>
        </p:txBody>
      </p:sp>
      <p:sp>
        <p:nvSpPr>
          <p:cNvPr id="9" name="Seta para baixo 8"/>
          <p:cNvSpPr/>
          <p:nvPr/>
        </p:nvSpPr>
        <p:spPr>
          <a:xfrm>
            <a:off x="1547664" y="4005064"/>
            <a:ext cx="588065" cy="46805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539552" y="4676943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>
                <a:solidFill>
                  <a:srgbClr val="7030A0"/>
                </a:solidFill>
              </a:rPr>
              <a:t>A</a:t>
            </a:r>
            <a:r>
              <a:rPr lang="pt-PT" b="1" dirty="0" smtClean="0">
                <a:solidFill>
                  <a:srgbClr val="7030A0"/>
                </a:solidFill>
              </a:rPr>
              <a:t>quisição</a:t>
            </a:r>
            <a:r>
              <a:rPr lang="pt-PT" dirty="0" smtClean="0"/>
              <a:t> de um conhecimento novo   </a:t>
            </a:r>
            <a:r>
              <a:rPr lang="pt-PT" b="1" dirty="0" smtClean="0">
                <a:solidFill>
                  <a:srgbClr val="7030A0"/>
                </a:solidFill>
              </a:rPr>
              <a:t>ao acaso</a:t>
            </a:r>
            <a:r>
              <a:rPr lang="pt-PT" dirty="0" smtClean="0"/>
              <a:t> ou sem um esforço determinado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1831</TotalTime>
  <Words>2453</Words>
  <Application>Microsoft Macintosh PowerPoint</Application>
  <PresentationFormat>On-screen Show (4:3)</PresentationFormat>
  <Paragraphs>269</Paragraphs>
  <Slides>38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Tema do Office</vt:lpstr>
      <vt:lpstr>Graph</vt:lpstr>
      <vt:lpstr>Uso Estratégico de Patentes em PD&amp;I   Conceitos, ferramentas e técnicas </vt:lpstr>
      <vt:lpstr> Programa  </vt:lpstr>
      <vt:lpstr>Conceitos Básicos </vt:lpstr>
      <vt:lpstr>Conceitos Básicos </vt:lpstr>
      <vt:lpstr>Tipos de patente</vt:lpstr>
      <vt:lpstr>Tipos de patente</vt:lpstr>
      <vt:lpstr>Tipos de patente</vt:lpstr>
      <vt:lpstr>Conceitos Básicos </vt:lpstr>
      <vt:lpstr>Conceitos Básicos </vt:lpstr>
      <vt:lpstr>Conceitos Básicos </vt:lpstr>
      <vt:lpstr>Conceitos Básicos </vt:lpstr>
      <vt:lpstr>Conceitos Básicos </vt:lpstr>
      <vt:lpstr>Conceitos Básicos </vt:lpstr>
      <vt:lpstr>Conceitos Básicos </vt:lpstr>
      <vt:lpstr>  </vt:lpstr>
      <vt:lpstr>Processo de patenteamento</vt:lpstr>
      <vt:lpstr>Custos aproximados das etapas do processo para patente de invenção (INPI, Nov/2011)</vt:lpstr>
      <vt:lpstr>Slide 18</vt:lpstr>
      <vt:lpstr>Patentes e estratégia de PD&amp;I 1</vt:lpstr>
      <vt:lpstr>Slide 20</vt:lpstr>
      <vt:lpstr>Slide 21</vt:lpstr>
      <vt:lpstr>Oportunidades  estratégicas</vt:lpstr>
      <vt:lpstr>Pesquisa de Patentes</vt:lpstr>
      <vt:lpstr>Pesquisa de Patentes</vt:lpstr>
      <vt:lpstr>Pesquisa de patentes</vt:lpstr>
      <vt:lpstr>Características</vt:lpstr>
      <vt:lpstr>Pesquisa e Análise de Patentes  Ferramentas &amp; Técnicas </vt:lpstr>
      <vt:lpstr>Pesquisa e Análise de Patentes  Ferramentas &amp; Técnicas </vt:lpstr>
      <vt:lpstr>Exemplo de patente  na Espacenet</vt:lpstr>
      <vt:lpstr>Tela do INPI</vt:lpstr>
      <vt:lpstr>Exemplo de patente  depositada no INPI</vt:lpstr>
      <vt:lpstr>Tela do USPTO</vt:lpstr>
      <vt:lpstr>USPTO Expressões de Busca no PatFT </vt:lpstr>
      <vt:lpstr>USPTO Expressões de Busca no AppFT </vt:lpstr>
      <vt:lpstr>Expressões de Busca</vt:lpstr>
      <vt:lpstr>Exemplos de  expressões de busca</vt:lpstr>
      <vt:lpstr>Roteiro</vt:lpstr>
      <vt:lpstr>Exercícios</vt:lpstr>
    </vt:vector>
  </TitlesOfParts>
  <Company>CNPEM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Uso Estratégico de Patentes em Pesquisa   Conceitos, ferramentas e técnicas</dc:title>
  <dc:creator>yara.csordas</dc:creator>
  <cp:lastModifiedBy>Fernando Galembeck</cp:lastModifiedBy>
  <cp:revision>226</cp:revision>
  <dcterms:created xsi:type="dcterms:W3CDTF">2013-05-11T21:31:08Z</dcterms:created>
  <dcterms:modified xsi:type="dcterms:W3CDTF">2013-05-11T21:33:14Z</dcterms:modified>
</cp:coreProperties>
</file>